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9" r:id="rId3"/>
    <p:sldId id="260" r:id="rId4"/>
    <p:sldId id="262" r:id="rId5"/>
    <p:sldId id="263"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9" d="100"/>
          <a:sy n="119" d="100"/>
        </p:scale>
        <p:origin x="-120" y="-9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smtClean="0"/>
              <a:t>Click to edit Master subtitle style</a:t>
            </a:r>
            <a:endParaRPr lang="en-US"/>
          </a:p>
        </p:txBody>
      </p:sp>
      <p:sp>
        <p:nvSpPr>
          <p:cNvPr id="4" name="Date Placeholder 3"/>
          <p:cNvSpPr>
            <a:spLocks noGrp="1"/>
          </p:cNvSpPr>
          <p:nvPr>
            <p:ph type="dt" sz="half" idx="10"/>
          </p:nvPr>
        </p:nvSpPr>
        <p:spPr/>
        <p:txBody>
          <a:bodyPr/>
          <a:lstStyle/>
          <a:p>
            <a:fld id="{7043A297-55E7-DA4F-8AB5-2B8F0A1E0A96}" type="datetimeFigureOut">
              <a:rPr lang="en-US" smtClean="0"/>
              <a:t>18/09/12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43D0FB-E9F2-D547-966F-D730520EA219}" type="slidenum">
              <a:rPr lang="en-US" smtClean="0"/>
              <a:t>‹#›</a:t>
            </a:fld>
            <a:endParaRPr lang="en-US"/>
          </a:p>
        </p:txBody>
      </p:sp>
    </p:spTree>
    <p:extLst>
      <p:ext uri="{BB962C8B-B14F-4D97-AF65-F5344CB8AC3E}">
        <p14:creationId xmlns:p14="http://schemas.microsoft.com/office/powerpoint/2010/main" val="3979588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7043A297-55E7-DA4F-8AB5-2B8F0A1E0A96}" type="datetimeFigureOut">
              <a:rPr lang="en-US" smtClean="0"/>
              <a:t>18/09/12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43D0FB-E9F2-D547-966F-D730520EA219}" type="slidenum">
              <a:rPr lang="en-US" smtClean="0"/>
              <a:t>‹#›</a:t>
            </a:fld>
            <a:endParaRPr lang="en-US"/>
          </a:p>
        </p:txBody>
      </p:sp>
    </p:spTree>
    <p:extLst>
      <p:ext uri="{BB962C8B-B14F-4D97-AF65-F5344CB8AC3E}">
        <p14:creationId xmlns:p14="http://schemas.microsoft.com/office/powerpoint/2010/main" val="1464518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7043A297-55E7-DA4F-8AB5-2B8F0A1E0A96}" type="datetimeFigureOut">
              <a:rPr lang="en-US" smtClean="0"/>
              <a:t>18/09/12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43D0FB-E9F2-D547-966F-D730520EA219}" type="slidenum">
              <a:rPr lang="en-US" smtClean="0"/>
              <a:t>‹#›</a:t>
            </a:fld>
            <a:endParaRPr lang="en-US"/>
          </a:p>
        </p:txBody>
      </p:sp>
    </p:spTree>
    <p:extLst>
      <p:ext uri="{BB962C8B-B14F-4D97-AF65-F5344CB8AC3E}">
        <p14:creationId xmlns:p14="http://schemas.microsoft.com/office/powerpoint/2010/main" val="898625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idx="1"/>
          </p:nvPr>
        </p:nvSpPr>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7043A297-55E7-DA4F-8AB5-2B8F0A1E0A96}" type="datetimeFigureOut">
              <a:rPr lang="en-US" smtClean="0"/>
              <a:t>18/09/12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43D0FB-E9F2-D547-966F-D730520EA219}" type="slidenum">
              <a:rPr lang="en-US" smtClean="0"/>
              <a:t>‹#›</a:t>
            </a:fld>
            <a:endParaRPr lang="en-US"/>
          </a:p>
        </p:txBody>
      </p:sp>
    </p:spTree>
    <p:extLst>
      <p:ext uri="{BB962C8B-B14F-4D97-AF65-F5344CB8AC3E}">
        <p14:creationId xmlns:p14="http://schemas.microsoft.com/office/powerpoint/2010/main" val="295469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smtClean="0"/>
              <a:t>Click to edit Master text styles</a:t>
            </a:r>
          </a:p>
        </p:txBody>
      </p:sp>
      <p:sp>
        <p:nvSpPr>
          <p:cNvPr id="4" name="Date Placeholder 3"/>
          <p:cNvSpPr>
            <a:spLocks noGrp="1"/>
          </p:cNvSpPr>
          <p:nvPr>
            <p:ph type="dt" sz="half" idx="10"/>
          </p:nvPr>
        </p:nvSpPr>
        <p:spPr/>
        <p:txBody>
          <a:bodyPr/>
          <a:lstStyle/>
          <a:p>
            <a:fld id="{7043A297-55E7-DA4F-8AB5-2B8F0A1E0A96}" type="datetimeFigureOut">
              <a:rPr lang="en-US" smtClean="0"/>
              <a:t>18/09/12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43D0FB-E9F2-D547-966F-D730520EA219}" type="slidenum">
              <a:rPr lang="en-US" smtClean="0"/>
              <a:t>‹#›</a:t>
            </a:fld>
            <a:endParaRPr lang="en-US"/>
          </a:p>
        </p:txBody>
      </p:sp>
    </p:spTree>
    <p:extLst>
      <p:ext uri="{BB962C8B-B14F-4D97-AF65-F5344CB8AC3E}">
        <p14:creationId xmlns:p14="http://schemas.microsoft.com/office/powerpoint/2010/main" val="824770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Date Placeholder 4"/>
          <p:cNvSpPr>
            <a:spLocks noGrp="1"/>
          </p:cNvSpPr>
          <p:nvPr>
            <p:ph type="dt" sz="half" idx="10"/>
          </p:nvPr>
        </p:nvSpPr>
        <p:spPr/>
        <p:txBody>
          <a:bodyPr/>
          <a:lstStyle/>
          <a:p>
            <a:fld id="{7043A297-55E7-DA4F-8AB5-2B8F0A1E0A96}" type="datetimeFigureOut">
              <a:rPr lang="en-US" smtClean="0"/>
              <a:t>18/09/12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43D0FB-E9F2-D547-966F-D730520EA219}" type="slidenum">
              <a:rPr lang="en-US" smtClean="0"/>
              <a:t>‹#›</a:t>
            </a:fld>
            <a:endParaRPr lang="en-US"/>
          </a:p>
        </p:txBody>
      </p:sp>
    </p:spTree>
    <p:extLst>
      <p:ext uri="{BB962C8B-B14F-4D97-AF65-F5344CB8AC3E}">
        <p14:creationId xmlns:p14="http://schemas.microsoft.com/office/powerpoint/2010/main" val="168476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7" name="Date Placeholder 6"/>
          <p:cNvSpPr>
            <a:spLocks noGrp="1"/>
          </p:cNvSpPr>
          <p:nvPr>
            <p:ph type="dt" sz="half" idx="10"/>
          </p:nvPr>
        </p:nvSpPr>
        <p:spPr/>
        <p:txBody>
          <a:bodyPr/>
          <a:lstStyle/>
          <a:p>
            <a:fld id="{7043A297-55E7-DA4F-8AB5-2B8F0A1E0A96}" type="datetimeFigureOut">
              <a:rPr lang="en-US" smtClean="0"/>
              <a:t>18/09/12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43D0FB-E9F2-D547-966F-D730520EA219}" type="slidenum">
              <a:rPr lang="en-US" smtClean="0"/>
              <a:t>‹#›</a:t>
            </a:fld>
            <a:endParaRPr lang="en-US"/>
          </a:p>
        </p:txBody>
      </p:sp>
    </p:spTree>
    <p:extLst>
      <p:ext uri="{BB962C8B-B14F-4D97-AF65-F5344CB8AC3E}">
        <p14:creationId xmlns:p14="http://schemas.microsoft.com/office/powerpoint/2010/main" val="4248319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Date Placeholder 2"/>
          <p:cNvSpPr>
            <a:spLocks noGrp="1"/>
          </p:cNvSpPr>
          <p:nvPr>
            <p:ph type="dt" sz="half" idx="10"/>
          </p:nvPr>
        </p:nvSpPr>
        <p:spPr/>
        <p:txBody>
          <a:bodyPr/>
          <a:lstStyle/>
          <a:p>
            <a:fld id="{7043A297-55E7-DA4F-8AB5-2B8F0A1E0A96}" type="datetimeFigureOut">
              <a:rPr lang="en-US" smtClean="0"/>
              <a:t>18/09/12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43D0FB-E9F2-D547-966F-D730520EA219}" type="slidenum">
              <a:rPr lang="en-US" smtClean="0"/>
              <a:t>‹#›</a:t>
            </a:fld>
            <a:endParaRPr lang="en-US"/>
          </a:p>
        </p:txBody>
      </p:sp>
    </p:spTree>
    <p:extLst>
      <p:ext uri="{BB962C8B-B14F-4D97-AF65-F5344CB8AC3E}">
        <p14:creationId xmlns:p14="http://schemas.microsoft.com/office/powerpoint/2010/main" val="574959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43A297-55E7-DA4F-8AB5-2B8F0A1E0A96}" type="datetimeFigureOut">
              <a:rPr lang="en-US" smtClean="0"/>
              <a:t>18/09/12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43D0FB-E9F2-D547-966F-D730520EA219}" type="slidenum">
              <a:rPr lang="en-US" smtClean="0"/>
              <a:t>‹#›</a:t>
            </a:fld>
            <a:endParaRPr lang="en-US"/>
          </a:p>
        </p:txBody>
      </p:sp>
    </p:spTree>
    <p:extLst>
      <p:ext uri="{BB962C8B-B14F-4D97-AF65-F5344CB8AC3E}">
        <p14:creationId xmlns:p14="http://schemas.microsoft.com/office/powerpoint/2010/main" val="3205860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7043A297-55E7-DA4F-8AB5-2B8F0A1E0A96}" type="datetimeFigureOut">
              <a:rPr lang="en-US" smtClean="0"/>
              <a:t>18/09/12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43D0FB-E9F2-D547-966F-D730520EA219}" type="slidenum">
              <a:rPr lang="en-US" smtClean="0"/>
              <a:t>‹#›</a:t>
            </a:fld>
            <a:endParaRPr lang="en-US"/>
          </a:p>
        </p:txBody>
      </p:sp>
    </p:spTree>
    <p:extLst>
      <p:ext uri="{BB962C8B-B14F-4D97-AF65-F5344CB8AC3E}">
        <p14:creationId xmlns:p14="http://schemas.microsoft.com/office/powerpoint/2010/main" val="3987693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7043A297-55E7-DA4F-8AB5-2B8F0A1E0A96}" type="datetimeFigureOut">
              <a:rPr lang="en-US" smtClean="0"/>
              <a:t>18/09/12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43D0FB-E9F2-D547-966F-D730520EA219}" type="slidenum">
              <a:rPr lang="en-US" smtClean="0"/>
              <a:t>‹#›</a:t>
            </a:fld>
            <a:endParaRPr lang="en-US"/>
          </a:p>
        </p:txBody>
      </p:sp>
    </p:spTree>
    <p:extLst>
      <p:ext uri="{BB962C8B-B14F-4D97-AF65-F5344CB8AC3E}">
        <p14:creationId xmlns:p14="http://schemas.microsoft.com/office/powerpoint/2010/main" val="157254742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AU"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43A297-55E7-DA4F-8AB5-2B8F0A1E0A96}" type="datetimeFigureOut">
              <a:rPr lang="en-US" smtClean="0"/>
              <a:t>18/09/12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43D0FB-E9F2-D547-966F-D730520EA219}" type="slidenum">
              <a:rPr lang="en-US" smtClean="0"/>
              <a:t>‹#›</a:t>
            </a:fld>
            <a:endParaRPr lang="en-US"/>
          </a:p>
        </p:txBody>
      </p:sp>
    </p:spTree>
    <p:extLst>
      <p:ext uri="{BB962C8B-B14F-4D97-AF65-F5344CB8AC3E}">
        <p14:creationId xmlns:p14="http://schemas.microsoft.com/office/powerpoint/2010/main" val="1323397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00" y="52759"/>
            <a:ext cx="8229600" cy="657797"/>
          </a:xfrm>
        </p:spPr>
        <p:txBody>
          <a:bodyPr>
            <a:noAutofit/>
          </a:bodyPr>
          <a:lstStyle/>
          <a:p>
            <a:pPr algn="l"/>
            <a:r>
              <a:rPr lang="en-US" sz="3200" dirty="0" smtClean="0">
                <a:latin typeface="Powderfinger Type"/>
                <a:cs typeface="Powderfinger Type"/>
              </a:rPr>
              <a:t>Measuring DNSSEC Use</a:t>
            </a:r>
            <a:endParaRPr lang="en-US" sz="3200" dirty="0">
              <a:latin typeface="Powderfinger Type"/>
              <a:cs typeface="Powderfinger Type"/>
            </a:endParaRPr>
          </a:p>
        </p:txBody>
      </p:sp>
      <p:sp>
        <p:nvSpPr>
          <p:cNvPr id="3" name="Content Placeholder 2"/>
          <p:cNvSpPr>
            <a:spLocks noGrp="1"/>
          </p:cNvSpPr>
          <p:nvPr>
            <p:ph idx="1"/>
          </p:nvPr>
        </p:nvSpPr>
        <p:spPr>
          <a:xfrm>
            <a:off x="242993" y="841590"/>
            <a:ext cx="8229600" cy="5324968"/>
          </a:xfrm>
        </p:spPr>
        <p:txBody>
          <a:bodyPr>
            <a:normAutofit fontScale="85000" lnSpcReduction="10000"/>
          </a:bodyPr>
          <a:lstStyle/>
          <a:p>
            <a:pPr marL="0" indent="0">
              <a:buNone/>
            </a:pPr>
            <a:r>
              <a:rPr lang="en-US" sz="2400" dirty="0" smtClean="0"/>
              <a:t>We want to measure the extent to which DNSSEC is actually being used in today’s Internet by DNS resolvers, and the extent to which end host systems have their DNS queries validated with DNSSEC</a:t>
            </a:r>
          </a:p>
          <a:p>
            <a:r>
              <a:rPr lang="en-US" sz="2400" dirty="0" smtClean="0"/>
              <a:t>We used the </a:t>
            </a:r>
            <a:r>
              <a:rPr lang="en-US" sz="2400" dirty="0"/>
              <a:t>O</a:t>
            </a:r>
            <a:r>
              <a:rPr lang="en-US" sz="2400" dirty="0" smtClean="0"/>
              <a:t>nline Advertisement systems to enlist users all over the Internet to test the DNSSEC validation capabilities of their DNS resolvers</a:t>
            </a:r>
          </a:p>
          <a:p>
            <a:r>
              <a:rPr lang="en-US" sz="2400" dirty="0" smtClean="0"/>
              <a:t>The code embedded in the ad fetches a unique (non-cacheable) object from a DNSSEC enabled domain name</a:t>
            </a:r>
          </a:p>
          <a:p>
            <a:r>
              <a:rPr lang="en-US" sz="2400" dirty="0"/>
              <a:t>W</a:t>
            </a:r>
            <a:r>
              <a:rPr lang="en-US" sz="2400" dirty="0" smtClean="0"/>
              <a:t>e match the DNS resolution records with the web fetch records to see if DNSSEC validation took place as part of DNS name resolution</a:t>
            </a:r>
          </a:p>
          <a:p>
            <a:endParaRPr lang="en-US" sz="2400" dirty="0" smtClean="0"/>
          </a:p>
          <a:p>
            <a:pPr marL="0" indent="0">
              <a:buNone/>
            </a:pPr>
            <a:r>
              <a:rPr lang="en-US" sz="2400" dirty="0" smtClean="0"/>
              <a:t>These results reported here are generated from running the ad for </a:t>
            </a:r>
            <a:r>
              <a:rPr lang="en-US" sz="2400" dirty="0" smtClean="0"/>
              <a:t>7 </a:t>
            </a:r>
            <a:r>
              <a:rPr lang="en-US" sz="2400" dirty="0" smtClean="0"/>
              <a:t>days in September 2012</a:t>
            </a:r>
          </a:p>
          <a:p>
            <a:r>
              <a:rPr lang="en-US" sz="2400" dirty="0" smtClean="0"/>
              <a:t>The DNSSEC test was executed by </a:t>
            </a:r>
            <a:r>
              <a:rPr lang="en-US" sz="2400" dirty="0" smtClean="0"/>
              <a:t>770,934</a:t>
            </a:r>
            <a:r>
              <a:rPr lang="en-US" sz="2400" dirty="0" smtClean="0"/>
              <a:t> </a:t>
            </a:r>
            <a:r>
              <a:rPr lang="en-US" sz="2400" dirty="0" smtClean="0"/>
              <a:t>host systems from </a:t>
            </a:r>
            <a:r>
              <a:rPr lang="en-US" sz="2400" dirty="0" smtClean="0"/>
              <a:t>11,862 </a:t>
            </a:r>
            <a:r>
              <a:rPr lang="en-US" sz="2400" dirty="0" smtClean="0"/>
              <a:t>AS’s and 207 countries. </a:t>
            </a:r>
          </a:p>
          <a:p>
            <a:r>
              <a:rPr lang="en-US" sz="2400" dirty="0" smtClean="0"/>
              <a:t>These hosts use </a:t>
            </a:r>
            <a:r>
              <a:rPr lang="en-US" sz="2400" dirty="0" smtClean="0"/>
              <a:t>57,268</a:t>
            </a:r>
            <a:r>
              <a:rPr lang="en-US" sz="2400" dirty="0" smtClean="0"/>
              <a:t> </a:t>
            </a:r>
            <a:r>
              <a:rPr lang="en-US" sz="2400" dirty="0" smtClean="0"/>
              <a:t>distinct DNS resolvers from </a:t>
            </a:r>
            <a:r>
              <a:rPr lang="en-US" sz="2400" dirty="0" smtClean="0"/>
              <a:t>10,050</a:t>
            </a:r>
            <a:r>
              <a:rPr lang="en-US" sz="2400" dirty="0" smtClean="0"/>
              <a:t> </a:t>
            </a:r>
            <a:r>
              <a:rPr lang="en-US" sz="2400" dirty="0" smtClean="0"/>
              <a:t>AS’s and </a:t>
            </a:r>
            <a:r>
              <a:rPr lang="en-US" sz="2400" dirty="0" smtClean="0"/>
              <a:t>207 </a:t>
            </a:r>
            <a:r>
              <a:rPr lang="en-US" sz="2400" dirty="0" smtClean="0"/>
              <a:t>country codes</a:t>
            </a:r>
            <a:endParaRPr lang="en-US" sz="2400" dirty="0"/>
          </a:p>
        </p:txBody>
      </p:sp>
      <p:sp>
        <p:nvSpPr>
          <p:cNvPr id="4" name="TextBox 3"/>
          <p:cNvSpPr txBox="1"/>
          <p:nvPr/>
        </p:nvSpPr>
        <p:spPr>
          <a:xfrm>
            <a:off x="5017629" y="6166558"/>
            <a:ext cx="4057521" cy="646331"/>
          </a:xfrm>
          <a:prstGeom prst="rect">
            <a:avLst/>
          </a:prstGeom>
          <a:noFill/>
        </p:spPr>
        <p:txBody>
          <a:bodyPr wrap="none" rtlCol="0">
            <a:spAutoFit/>
          </a:bodyPr>
          <a:lstStyle/>
          <a:p>
            <a:pPr algn="r"/>
            <a:r>
              <a:rPr lang="en-US" dirty="0" smtClean="0">
                <a:solidFill>
                  <a:srgbClr val="984807"/>
                </a:solidFill>
              </a:rPr>
              <a:t>George </a:t>
            </a:r>
            <a:r>
              <a:rPr lang="en-US" dirty="0" err="1" smtClean="0">
                <a:solidFill>
                  <a:srgbClr val="984807"/>
                </a:solidFill>
              </a:rPr>
              <a:t>Michaelson</a:t>
            </a:r>
            <a:r>
              <a:rPr lang="en-US" dirty="0" smtClean="0">
                <a:solidFill>
                  <a:srgbClr val="984807"/>
                </a:solidFill>
              </a:rPr>
              <a:t>, Geoff Huston, APNIC </a:t>
            </a:r>
          </a:p>
          <a:p>
            <a:pPr algn="r"/>
            <a:r>
              <a:rPr lang="en-US" dirty="0" smtClean="0">
                <a:solidFill>
                  <a:srgbClr val="984807"/>
                </a:solidFill>
              </a:rPr>
              <a:t>http://</a:t>
            </a:r>
            <a:r>
              <a:rPr lang="en-US" dirty="0" err="1" smtClean="0">
                <a:solidFill>
                  <a:srgbClr val="984807"/>
                </a:solidFill>
              </a:rPr>
              <a:t>labs.apnic.net</a:t>
            </a:r>
            <a:endParaRPr lang="en-US" dirty="0">
              <a:solidFill>
                <a:srgbClr val="984807"/>
              </a:solidFill>
            </a:endParaRPr>
          </a:p>
        </p:txBody>
      </p:sp>
      <p:pic>
        <p:nvPicPr>
          <p:cNvPr id="5" name="Picture 4" descr="Screen Shot 2012-09-15 at 9.19.39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993" y="6102057"/>
            <a:ext cx="1886065" cy="571661"/>
          </a:xfrm>
          <a:prstGeom prst="rect">
            <a:avLst/>
          </a:prstGeom>
        </p:spPr>
      </p:pic>
    </p:spTree>
    <p:extLst>
      <p:ext uri="{BB962C8B-B14F-4D97-AF65-F5344CB8AC3E}">
        <p14:creationId xmlns:p14="http://schemas.microsoft.com/office/powerpoint/2010/main" val="4114616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99" y="52759"/>
            <a:ext cx="8951547" cy="725829"/>
          </a:xfrm>
        </p:spPr>
        <p:txBody>
          <a:bodyPr>
            <a:noAutofit/>
          </a:bodyPr>
          <a:lstStyle/>
          <a:p>
            <a:pPr algn="l"/>
            <a:r>
              <a:rPr lang="en-US" sz="3200" dirty="0" smtClean="0">
                <a:latin typeface="Powderfinger Type"/>
                <a:cs typeface="Powderfinger Type"/>
              </a:rPr>
              <a:t>DNSSEC Use in Resolvers and Clients</a:t>
            </a:r>
            <a:endParaRPr lang="en-US" sz="3200" dirty="0">
              <a:latin typeface="Powderfinger Type"/>
              <a:cs typeface="Powderfinger Type"/>
            </a:endParaRPr>
          </a:p>
        </p:txBody>
      </p:sp>
      <p:sp>
        <p:nvSpPr>
          <p:cNvPr id="3" name="Content Placeholder 2"/>
          <p:cNvSpPr>
            <a:spLocks noGrp="1"/>
          </p:cNvSpPr>
          <p:nvPr>
            <p:ph idx="1"/>
          </p:nvPr>
        </p:nvSpPr>
        <p:spPr>
          <a:xfrm>
            <a:off x="457200" y="1005746"/>
            <a:ext cx="8229600" cy="4981067"/>
          </a:xfrm>
        </p:spPr>
        <p:txBody>
          <a:bodyPr>
            <a:normAutofit fontScale="92500" lnSpcReduction="20000"/>
          </a:bodyPr>
          <a:lstStyle/>
          <a:p>
            <a:pPr>
              <a:spcBef>
                <a:spcPts val="1272"/>
              </a:spcBef>
            </a:pPr>
            <a:r>
              <a:rPr lang="en-US" sz="2800" dirty="0" smtClean="0"/>
              <a:t>Of the </a:t>
            </a:r>
            <a:r>
              <a:rPr lang="en-US" sz="2800" dirty="0" smtClean="0"/>
              <a:t>57,268</a:t>
            </a:r>
            <a:r>
              <a:rPr lang="en-US" sz="2800" dirty="0" smtClean="0"/>
              <a:t> </a:t>
            </a:r>
            <a:r>
              <a:rPr lang="en-US" sz="2800" dirty="0" smtClean="0"/>
              <a:t>DNS resolvers some </a:t>
            </a:r>
            <a:r>
              <a:rPr lang="en-US" sz="2800" dirty="0" smtClean="0"/>
              <a:t>2,316</a:t>
            </a:r>
            <a:r>
              <a:rPr lang="en-US" sz="2800" dirty="0" smtClean="0"/>
              <a:t> </a:t>
            </a:r>
            <a:r>
              <a:rPr lang="en-US" sz="2800" dirty="0" smtClean="0"/>
              <a:t>query DNSSEC RRs</a:t>
            </a:r>
          </a:p>
          <a:p>
            <a:pPr lvl="1">
              <a:spcBef>
                <a:spcPts val="1272"/>
              </a:spcBef>
            </a:pPr>
            <a:r>
              <a:rPr lang="en-US" sz="2400" b="1" u="sng" dirty="0" smtClean="0">
                <a:solidFill>
                  <a:schemeClr val="accent6">
                    <a:lumMod val="50000"/>
                  </a:schemeClr>
                </a:solidFill>
              </a:rPr>
              <a:t>4.0%</a:t>
            </a:r>
            <a:r>
              <a:rPr lang="en-US" sz="2400" dirty="0" smtClean="0"/>
              <a:t> </a:t>
            </a:r>
            <a:r>
              <a:rPr lang="en-US" sz="2400" dirty="0" smtClean="0"/>
              <a:t>of resolvers perform DNSSEC validation</a:t>
            </a:r>
          </a:p>
          <a:p>
            <a:pPr>
              <a:spcBef>
                <a:spcPts val="1272"/>
              </a:spcBef>
            </a:pPr>
            <a:r>
              <a:rPr lang="en-US" sz="2800" dirty="0" smtClean="0"/>
              <a:t>To see if there was a difference between edge and infrastructure DNS resolvers we filtered out all resolvers with 2 or less clients. We are left with </a:t>
            </a:r>
            <a:r>
              <a:rPr lang="en-US" sz="2800" dirty="0" smtClean="0"/>
              <a:t>16,822 </a:t>
            </a:r>
            <a:r>
              <a:rPr lang="en-US" sz="2800" dirty="0" smtClean="0"/>
              <a:t>resolvers, of which </a:t>
            </a:r>
            <a:r>
              <a:rPr lang="en-US" sz="2800" dirty="0" smtClean="0"/>
              <a:t>1,180 </a:t>
            </a:r>
            <a:r>
              <a:rPr lang="en-US" sz="2800" dirty="0" smtClean="0"/>
              <a:t>perform DNSSEC validation</a:t>
            </a:r>
          </a:p>
          <a:p>
            <a:pPr lvl="1">
              <a:spcBef>
                <a:spcPts val="1272"/>
              </a:spcBef>
            </a:pPr>
            <a:r>
              <a:rPr lang="en-US" sz="2400" b="1" u="sng" dirty="0" smtClean="0">
                <a:solidFill>
                  <a:srgbClr val="984807"/>
                </a:solidFill>
              </a:rPr>
              <a:t>7.0</a:t>
            </a:r>
            <a:r>
              <a:rPr lang="en-US" sz="2400" b="1" u="sng" dirty="0" smtClean="0">
                <a:solidFill>
                  <a:srgbClr val="984807"/>
                </a:solidFill>
              </a:rPr>
              <a:t>% </a:t>
            </a:r>
            <a:r>
              <a:rPr lang="en-US" sz="2400" dirty="0" smtClean="0"/>
              <a:t>of infrastructure resolvers perform DNSSEC validation</a:t>
            </a:r>
            <a:endParaRPr lang="en-US" sz="2400" b="1" u="sng" dirty="0" smtClean="0">
              <a:solidFill>
                <a:srgbClr val="984807"/>
              </a:solidFill>
            </a:endParaRPr>
          </a:p>
          <a:p>
            <a:pPr>
              <a:spcBef>
                <a:spcPts val="1272"/>
              </a:spcBef>
            </a:pPr>
            <a:r>
              <a:rPr lang="en-US" sz="2800" dirty="0" smtClean="0"/>
              <a:t>Of those </a:t>
            </a:r>
            <a:r>
              <a:rPr lang="en-US" sz="2800" dirty="0" smtClean="0"/>
              <a:t>770,934</a:t>
            </a:r>
            <a:r>
              <a:rPr lang="en-US" sz="2800" dirty="0" smtClean="0"/>
              <a:t> </a:t>
            </a:r>
            <a:r>
              <a:rPr lang="en-US" sz="2800" dirty="0" smtClean="0"/>
              <a:t>end hosts who executed the ad’s test, </a:t>
            </a:r>
            <a:r>
              <a:rPr lang="en-US" sz="2800" dirty="0" smtClean="0"/>
              <a:t>69</a:t>
            </a:r>
            <a:r>
              <a:rPr lang="en-US" sz="2800" dirty="0" smtClean="0"/>
              <a:t>,560 </a:t>
            </a:r>
            <a:r>
              <a:rPr lang="en-US" sz="2800" dirty="0" smtClean="0"/>
              <a:t>use DNSSEC-capable resolvers</a:t>
            </a:r>
          </a:p>
          <a:p>
            <a:pPr lvl="1">
              <a:spcBef>
                <a:spcPts val="1272"/>
              </a:spcBef>
            </a:pPr>
            <a:r>
              <a:rPr lang="en-US" sz="2400" b="1" u="sng" dirty="0" smtClean="0">
                <a:solidFill>
                  <a:srgbClr val="984807"/>
                </a:solidFill>
              </a:rPr>
              <a:t>9</a:t>
            </a:r>
            <a:r>
              <a:rPr lang="en-US" sz="2400" b="1" u="sng" dirty="0" smtClean="0">
                <a:solidFill>
                  <a:srgbClr val="984807"/>
                </a:solidFill>
              </a:rPr>
              <a:t>.0%</a:t>
            </a:r>
            <a:r>
              <a:rPr lang="en-US" sz="2400" dirty="0" smtClean="0"/>
              <a:t> </a:t>
            </a:r>
            <a:r>
              <a:rPr lang="en-US" sz="2400" dirty="0" smtClean="0"/>
              <a:t>of end hosts use DNSSEC-validating DNS resolvers</a:t>
            </a:r>
          </a:p>
          <a:p>
            <a:pPr lvl="1">
              <a:spcBef>
                <a:spcPts val="1272"/>
              </a:spcBef>
            </a:pPr>
            <a:r>
              <a:rPr lang="en-US" sz="2400" dirty="0" smtClean="0"/>
              <a:t>These DNSSEC users are not uniformly distributed across the Internet...</a:t>
            </a:r>
          </a:p>
        </p:txBody>
      </p:sp>
      <p:pic>
        <p:nvPicPr>
          <p:cNvPr id="4" name="Picture 3" descr="Screen Shot 2012-09-15 at 9.19.39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993" y="6102057"/>
            <a:ext cx="1886065" cy="571661"/>
          </a:xfrm>
          <a:prstGeom prst="rect">
            <a:avLst/>
          </a:prstGeom>
        </p:spPr>
      </p:pic>
    </p:spTree>
    <p:extLst>
      <p:ext uri="{BB962C8B-B14F-4D97-AF65-F5344CB8AC3E}">
        <p14:creationId xmlns:p14="http://schemas.microsoft.com/office/powerpoint/2010/main" val="3473861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00" y="-174011"/>
            <a:ext cx="8229600" cy="1143000"/>
          </a:xfrm>
        </p:spPr>
        <p:txBody>
          <a:bodyPr>
            <a:noAutofit/>
          </a:bodyPr>
          <a:lstStyle/>
          <a:p>
            <a:pPr algn="l"/>
            <a:r>
              <a:rPr lang="en-US" sz="3200" dirty="0" smtClean="0">
                <a:latin typeface="Powderfinger Type"/>
                <a:cs typeface="Powderfinger Type"/>
              </a:rPr>
              <a:t>Where </a:t>
            </a:r>
            <a:r>
              <a:rPr lang="en-US" sz="3200" dirty="0" smtClean="0">
                <a:solidFill>
                  <a:srgbClr val="984807"/>
                </a:solidFill>
                <a:latin typeface="Powderfinger Type"/>
                <a:cs typeface="Powderfinger Type"/>
              </a:rPr>
              <a:t>are</a:t>
            </a:r>
            <a:r>
              <a:rPr lang="en-US" sz="3200" dirty="0" smtClean="0">
                <a:latin typeface="Powderfinger Type"/>
                <a:cs typeface="Powderfinger Type"/>
              </a:rPr>
              <a:t> these DNSSEC users?</a:t>
            </a:r>
            <a:endParaRPr lang="en-US" sz="3200" dirty="0">
              <a:latin typeface="Powderfinger Type"/>
              <a:cs typeface="Powderfinger Type"/>
            </a:endParaRPr>
          </a:p>
        </p:txBody>
      </p:sp>
      <p:sp>
        <p:nvSpPr>
          <p:cNvPr id="5" name="Content Placeholder 2"/>
          <p:cNvSpPr>
            <a:spLocks noGrp="1"/>
          </p:cNvSpPr>
          <p:nvPr>
            <p:ph idx="1"/>
          </p:nvPr>
        </p:nvSpPr>
        <p:spPr>
          <a:xfrm>
            <a:off x="181788" y="1067256"/>
            <a:ext cx="4163573" cy="4787189"/>
          </a:xfrm>
        </p:spPr>
        <p:txBody>
          <a:bodyPr>
            <a:noAutofit/>
          </a:bodyPr>
          <a:lstStyle/>
          <a:p>
            <a:pPr marL="0" indent="0">
              <a:buNone/>
            </a:pPr>
            <a:r>
              <a:rPr lang="en-US" sz="900" dirty="0" smtClean="0">
                <a:latin typeface="Lucida Console"/>
                <a:cs typeface="Lucida Console"/>
              </a:rPr>
              <a:t>% who  CC   sample client counts</a:t>
            </a:r>
          </a:p>
          <a:p>
            <a:pPr marL="0" indent="0">
              <a:buNone/>
            </a:pPr>
            <a:r>
              <a:rPr lang="en-US" sz="900" dirty="0" smtClean="0">
                <a:latin typeface="Lucida Console"/>
                <a:cs typeface="Lucida Console"/>
              </a:rPr>
              <a:t> use        DNSSEC</a:t>
            </a:r>
          </a:p>
          <a:p>
            <a:pPr marL="0" indent="0">
              <a:buNone/>
            </a:pPr>
            <a:r>
              <a:rPr lang="en-US" sz="900" dirty="0" smtClean="0">
                <a:latin typeface="Lucida Console"/>
                <a:cs typeface="Lucida Console"/>
              </a:rPr>
              <a:t>DNSSEC          Total</a:t>
            </a:r>
          </a:p>
          <a:p>
            <a:pPr marL="0" indent="0">
              <a:buNone/>
            </a:pPr>
            <a:endParaRPr lang="en-US" sz="900" dirty="0" smtClean="0">
              <a:latin typeface="Lucida Console"/>
              <a:cs typeface="Lucida Console"/>
            </a:endParaRPr>
          </a:p>
          <a:p>
            <a:pPr marL="0" indent="0">
              <a:buNone/>
            </a:pPr>
            <a:endParaRPr lang="en-US" sz="900" dirty="0" smtClean="0">
              <a:latin typeface="Lucida Console"/>
              <a:cs typeface="Lucida Console"/>
            </a:endParaRPr>
          </a:p>
          <a:p>
            <a:pPr marL="0" indent="0">
              <a:buNone/>
            </a:pPr>
            <a:r>
              <a:rPr lang="en-US" sz="900" dirty="0">
                <a:latin typeface="Lucida Console"/>
                <a:cs typeface="Lucida Console"/>
              </a:rPr>
              <a:t>73.33% LY  242  330  Libya </a:t>
            </a:r>
          </a:p>
          <a:p>
            <a:pPr marL="0" indent="0">
              <a:buNone/>
            </a:pPr>
            <a:r>
              <a:rPr lang="en-US" sz="900" dirty="0">
                <a:latin typeface="Lucida Console"/>
                <a:cs typeface="Lucida Console"/>
              </a:rPr>
              <a:t>62.74% SE  820 1307  Sweden </a:t>
            </a:r>
          </a:p>
          <a:p>
            <a:pPr marL="0" indent="0">
              <a:buNone/>
            </a:pPr>
            <a:r>
              <a:rPr lang="en-US" sz="900" dirty="0">
                <a:latin typeface="Lucida Console"/>
                <a:cs typeface="Lucida Console"/>
              </a:rPr>
              <a:t>56.69% CZ 1331 2348  Czech Republic</a:t>
            </a:r>
          </a:p>
          <a:p>
            <a:pPr marL="0" indent="0">
              <a:buNone/>
            </a:pPr>
            <a:r>
              <a:rPr lang="en-US" sz="900" dirty="0">
                <a:latin typeface="Lucida Console"/>
                <a:cs typeface="Lucida Console"/>
              </a:rPr>
              <a:t>53.95% SI  839 1555  Slovenia </a:t>
            </a:r>
          </a:p>
          <a:p>
            <a:pPr marL="0" indent="0">
              <a:buNone/>
            </a:pPr>
            <a:r>
              <a:rPr lang="en-US" sz="900" dirty="0">
                <a:latin typeface="Lucida Console"/>
                <a:cs typeface="Lucida Console"/>
              </a:rPr>
              <a:t>53.79% PS  568 1056  Occupied Palestinian Territory</a:t>
            </a:r>
          </a:p>
          <a:p>
            <a:pPr marL="0" indent="0">
              <a:buNone/>
            </a:pPr>
            <a:r>
              <a:rPr lang="en-US" sz="900" dirty="0">
                <a:latin typeface="Lucida Console"/>
                <a:cs typeface="Lucida Console"/>
              </a:rPr>
              <a:t>49.93% AZ  760 1522  Azerbaijan </a:t>
            </a:r>
          </a:p>
          <a:p>
            <a:pPr marL="0" indent="0">
              <a:buNone/>
            </a:pPr>
            <a:r>
              <a:rPr lang="en-US" sz="900" dirty="0">
                <a:latin typeface="Lucida Console"/>
                <a:cs typeface="Lucida Console"/>
              </a:rPr>
              <a:t>46.41% DJ   84  181  Djibouti</a:t>
            </a:r>
          </a:p>
          <a:p>
            <a:pPr marL="0" indent="0">
              <a:buNone/>
            </a:pPr>
            <a:r>
              <a:rPr lang="en-US" sz="900" dirty="0">
                <a:latin typeface="Lucida Console"/>
                <a:cs typeface="Lucida Console"/>
              </a:rPr>
              <a:t>46.21% DZ 1510 3268  Algeria </a:t>
            </a:r>
          </a:p>
          <a:p>
            <a:pPr marL="0" indent="0">
              <a:buNone/>
            </a:pPr>
            <a:r>
              <a:rPr lang="en-US" sz="900" dirty="0">
                <a:latin typeface="Lucida Console"/>
                <a:cs typeface="Lucida Console"/>
              </a:rPr>
              <a:t>43.38% ZM  154  355  Zambia</a:t>
            </a:r>
          </a:p>
          <a:p>
            <a:pPr marL="0" indent="0">
              <a:buNone/>
            </a:pPr>
            <a:r>
              <a:rPr lang="en-US" sz="900" dirty="0">
                <a:latin typeface="Lucida Console"/>
                <a:cs typeface="Lucida Console"/>
              </a:rPr>
              <a:t>43.12% LU  138  320  Luxembourg </a:t>
            </a:r>
          </a:p>
          <a:p>
            <a:pPr marL="0" indent="0">
              <a:buNone/>
            </a:pPr>
            <a:r>
              <a:rPr lang="en-US" sz="900" dirty="0">
                <a:latin typeface="Lucida Console"/>
                <a:cs typeface="Lucida Console"/>
              </a:rPr>
              <a:t>42.01% BN   92  219  Brunei Darussalam</a:t>
            </a:r>
          </a:p>
          <a:p>
            <a:pPr marL="0" indent="0">
              <a:buNone/>
            </a:pPr>
            <a:r>
              <a:rPr lang="en-US" sz="900" dirty="0">
                <a:latin typeface="Lucida Console"/>
                <a:cs typeface="Lucida Console"/>
              </a:rPr>
              <a:t>41.22% IE  807 1958  Ireland </a:t>
            </a:r>
          </a:p>
          <a:p>
            <a:pPr marL="0" indent="0">
              <a:buNone/>
            </a:pPr>
            <a:r>
              <a:rPr lang="en-US" sz="900" dirty="0">
                <a:latin typeface="Lucida Console"/>
                <a:cs typeface="Lucida Console"/>
              </a:rPr>
              <a:t>40.74% AO   66  162  Angola</a:t>
            </a:r>
          </a:p>
          <a:p>
            <a:pPr marL="0" indent="0">
              <a:buNone/>
            </a:pPr>
            <a:r>
              <a:rPr lang="en-US" sz="900" dirty="0">
                <a:latin typeface="Lucida Console"/>
                <a:cs typeface="Lucida Console"/>
              </a:rPr>
              <a:t>40.13% NI   61  152  Nicaragua </a:t>
            </a:r>
          </a:p>
          <a:p>
            <a:pPr marL="0" indent="0">
              <a:buNone/>
            </a:pPr>
            <a:r>
              <a:rPr lang="en-US" sz="900" dirty="0">
                <a:latin typeface="Lucida Console"/>
                <a:cs typeface="Lucida Console"/>
              </a:rPr>
              <a:t>37.60% FI  141  375  Finland </a:t>
            </a:r>
          </a:p>
          <a:p>
            <a:pPr marL="0" indent="0">
              <a:buNone/>
            </a:pPr>
            <a:r>
              <a:rPr lang="en-US" sz="900" dirty="0">
                <a:latin typeface="Lucida Console"/>
                <a:cs typeface="Lucida Console"/>
              </a:rPr>
              <a:t>34.82% TR 1793 5150  Turkey </a:t>
            </a:r>
          </a:p>
          <a:p>
            <a:pPr marL="0" indent="0">
              <a:buNone/>
            </a:pPr>
            <a:r>
              <a:rPr lang="en-US" sz="900" dirty="0">
                <a:latin typeface="Lucida Console"/>
                <a:cs typeface="Lucida Console"/>
              </a:rPr>
              <a:t>34.31% GU   47  137  Guam </a:t>
            </a:r>
          </a:p>
          <a:p>
            <a:pPr marL="0" indent="0">
              <a:buNone/>
            </a:pPr>
            <a:r>
              <a:rPr lang="en-US" sz="900" dirty="0">
                <a:latin typeface="Lucida Console"/>
                <a:cs typeface="Lucida Console"/>
              </a:rPr>
              <a:t>32.33% KG   43  133  Kyrgyzstan </a:t>
            </a:r>
          </a:p>
          <a:p>
            <a:pPr marL="0" indent="0">
              <a:buNone/>
            </a:pPr>
            <a:r>
              <a:rPr lang="en-US" sz="900" dirty="0">
                <a:latin typeface="Lucida Console"/>
                <a:cs typeface="Lucida Console"/>
              </a:rPr>
              <a:t>29.75% VN 1003 3371  Vietnam</a:t>
            </a:r>
          </a:p>
          <a:p>
            <a:pPr marL="0" indent="0">
              <a:buNone/>
            </a:pPr>
            <a:r>
              <a:rPr lang="en-US" sz="900" dirty="0">
                <a:latin typeface="Lucida Console"/>
                <a:cs typeface="Lucida Console"/>
              </a:rPr>
              <a:t>29.11% CL  845 2903  Chile </a:t>
            </a:r>
          </a:p>
          <a:p>
            <a:pPr marL="0" indent="0">
              <a:buNone/>
            </a:pPr>
            <a:r>
              <a:rPr lang="en-US" sz="900" dirty="0">
                <a:latin typeface="Lucida Console"/>
                <a:cs typeface="Lucida Console"/>
              </a:rPr>
              <a:t>29.00% DM  163  562  Dominica </a:t>
            </a:r>
          </a:p>
          <a:p>
            <a:pPr marL="0" indent="0">
              <a:buNone/>
            </a:pPr>
            <a:r>
              <a:rPr lang="en-US" sz="900" dirty="0">
                <a:latin typeface="Lucida Console"/>
                <a:cs typeface="Lucida Console"/>
              </a:rPr>
              <a:t>28.97% BY  352 1215  Belarus </a:t>
            </a:r>
          </a:p>
          <a:p>
            <a:pPr marL="0" indent="0">
              <a:buNone/>
            </a:pPr>
            <a:r>
              <a:rPr lang="en-US" sz="900" dirty="0">
                <a:latin typeface="Lucida Console"/>
                <a:cs typeface="Lucida Console"/>
              </a:rPr>
              <a:t>28.50% UG  181  635  Uganda</a:t>
            </a:r>
          </a:p>
          <a:p>
            <a:pPr marL="0" indent="0">
              <a:buNone/>
            </a:pPr>
            <a:r>
              <a:rPr lang="en-US" sz="900" dirty="0">
                <a:latin typeface="Lucida Console"/>
                <a:cs typeface="Lucida Console"/>
              </a:rPr>
              <a:t>28.12% ZA  737 2621  South Africa</a:t>
            </a:r>
          </a:p>
          <a:p>
            <a:pPr marL="0" indent="0">
              <a:buNone/>
            </a:pPr>
            <a:r>
              <a:rPr lang="en-US" sz="900" dirty="0">
                <a:latin typeface="Lucida Console"/>
                <a:cs typeface="Lucida Console"/>
              </a:rPr>
              <a:t>26.10% ID 3633 13921 </a:t>
            </a:r>
            <a:r>
              <a:rPr lang="en-US" sz="900" dirty="0" smtClean="0">
                <a:latin typeface="Lucida Console"/>
                <a:cs typeface="Lucida Console"/>
              </a:rPr>
              <a:t>Indonesia </a:t>
            </a:r>
            <a:endParaRPr lang="en-US" sz="900" dirty="0">
              <a:latin typeface="Lucida Console"/>
              <a:cs typeface="Lucida Console"/>
            </a:endParaRPr>
          </a:p>
          <a:p>
            <a:pPr marL="0" indent="0">
              <a:buNone/>
            </a:pPr>
            <a:r>
              <a:rPr lang="en-US" sz="900" dirty="0">
                <a:latin typeface="Lucida Console"/>
                <a:cs typeface="Lucida Console"/>
              </a:rPr>
              <a:t>25.62% JM  154  601  Jamaica </a:t>
            </a:r>
            <a:endParaRPr lang="en-US" sz="900" dirty="0">
              <a:latin typeface="Lucida Console"/>
              <a:cs typeface="Lucida Console"/>
            </a:endParaRPr>
          </a:p>
        </p:txBody>
      </p:sp>
      <p:sp>
        <p:nvSpPr>
          <p:cNvPr id="6" name="Content Placeholder 2"/>
          <p:cNvSpPr txBox="1">
            <a:spLocks/>
          </p:cNvSpPr>
          <p:nvPr/>
        </p:nvSpPr>
        <p:spPr>
          <a:xfrm>
            <a:off x="3970511" y="1054492"/>
            <a:ext cx="5540624" cy="478718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900" dirty="0" smtClean="0">
                <a:latin typeface="Lucida Console"/>
                <a:cs typeface="Lucida Console"/>
              </a:rPr>
              <a:t>% who  ASN     sample client counts</a:t>
            </a:r>
          </a:p>
          <a:p>
            <a:pPr marL="0" indent="0">
              <a:buFont typeface="Arial"/>
              <a:buNone/>
            </a:pPr>
            <a:r>
              <a:rPr lang="en-US" sz="900" dirty="0" smtClean="0">
                <a:latin typeface="Lucida Console"/>
                <a:cs typeface="Lucida Console"/>
              </a:rPr>
              <a:t> use           DNSSEC</a:t>
            </a:r>
          </a:p>
          <a:p>
            <a:pPr marL="0" indent="0">
              <a:buFont typeface="Arial"/>
              <a:buNone/>
            </a:pPr>
            <a:r>
              <a:rPr lang="en-US" sz="900" dirty="0" smtClean="0">
                <a:latin typeface="Lucida Console"/>
                <a:cs typeface="Lucida Console"/>
              </a:rPr>
              <a:t>DNSSEC              Total</a:t>
            </a:r>
          </a:p>
          <a:p>
            <a:pPr marL="0" indent="0">
              <a:buFont typeface="Arial"/>
              <a:buNone/>
            </a:pPr>
            <a:endParaRPr lang="en-US" sz="900" dirty="0" smtClean="0">
              <a:latin typeface="Lucida Console"/>
              <a:cs typeface="Lucida Console"/>
            </a:endParaRPr>
          </a:p>
          <a:p>
            <a:pPr marL="0" indent="0">
              <a:buFont typeface="Arial"/>
              <a:buNone/>
            </a:pPr>
            <a:endParaRPr lang="en-US" sz="900" dirty="0" smtClean="0">
              <a:latin typeface="Lucida Console"/>
              <a:cs typeface="Lucida Console"/>
            </a:endParaRPr>
          </a:p>
          <a:p>
            <a:pPr marL="0" indent="0">
              <a:buNone/>
            </a:pPr>
            <a:r>
              <a:rPr lang="en-US" sz="900" dirty="0">
                <a:latin typeface="Lucida Console"/>
                <a:cs typeface="Lucida Console"/>
              </a:rPr>
              <a:t>100.00%  44143   67   67  RS VIPMOBILE-AS </a:t>
            </a:r>
            <a:r>
              <a:rPr lang="en-US" sz="900" dirty="0" err="1">
                <a:latin typeface="Lucida Console"/>
                <a:cs typeface="Lucida Console"/>
              </a:rPr>
              <a:t>Vip</a:t>
            </a:r>
            <a:r>
              <a:rPr lang="en-US" sz="900" dirty="0">
                <a:latin typeface="Lucida Console"/>
                <a:cs typeface="Lucida Console"/>
              </a:rPr>
              <a:t> mobile </a:t>
            </a:r>
            <a:r>
              <a:rPr lang="en-US" sz="900" dirty="0" err="1">
                <a:latin typeface="Lucida Console"/>
                <a:cs typeface="Lucida Console"/>
              </a:rPr>
              <a:t>d.o.o</a:t>
            </a:r>
            <a:r>
              <a:rPr lang="en-US" sz="900" dirty="0">
                <a:latin typeface="Lucida Console"/>
                <a:cs typeface="Lucida Console"/>
              </a:rPr>
              <a:t>., Serbia</a:t>
            </a:r>
          </a:p>
          <a:p>
            <a:pPr marL="0" indent="0">
              <a:buNone/>
            </a:pPr>
            <a:r>
              <a:rPr lang="en-US" sz="900" dirty="0">
                <a:latin typeface="Lucida Console"/>
                <a:cs typeface="Lucida Console"/>
              </a:rPr>
              <a:t>99.18%  31343  121  122  UA INTERTELECOM </a:t>
            </a:r>
            <a:r>
              <a:rPr lang="en-US" sz="900" dirty="0" err="1">
                <a:latin typeface="Lucida Console"/>
                <a:cs typeface="Lucida Console"/>
              </a:rPr>
              <a:t>Intertelecom</a:t>
            </a:r>
            <a:r>
              <a:rPr lang="en-US" sz="900" dirty="0">
                <a:latin typeface="Lucida Console"/>
                <a:cs typeface="Lucida Console"/>
              </a:rPr>
              <a:t> Ltd, Ukraine </a:t>
            </a:r>
          </a:p>
          <a:p>
            <a:pPr marL="0" indent="0">
              <a:buNone/>
            </a:pPr>
            <a:r>
              <a:rPr lang="en-US" sz="900" dirty="0">
                <a:latin typeface="Lucida Console"/>
                <a:cs typeface="Lucida Console"/>
              </a:rPr>
              <a:t>98.65% 198471   73   74  IT , Italy </a:t>
            </a:r>
          </a:p>
          <a:p>
            <a:pPr marL="0" indent="0">
              <a:buNone/>
            </a:pPr>
            <a:r>
              <a:rPr lang="en-US" sz="900" dirty="0">
                <a:latin typeface="Lucida Console"/>
                <a:cs typeface="Lucida Console"/>
              </a:rPr>
              <a:t>98.37%  44034  121  123  SE HI3G Hi3G Access AB, Sweden </a:t>
            </a:r>
          </a:p>
          <a:p>
            <a:pPr marL="0" indent="0">
              <a:buNone/>
            </a:pPr>
            <a:r>
              <a:rPr lang="en-US" sz="900" dirty="0">
                <a:latin typeface="Lucida Console"/>
                <a:cs typeface="Lucida Console"/>
              </a:rPr>
              <a:t>97.53%  12849   79   81  IL HOTNET-IL Hot-Net internet services Ltd., Israel </a:t>
            </a:r>
          </a:p>
          <a:p>
            <a:pPr marL="0" indent="0">
              <a:buNone/>
            </a:pPr>
            <a:r>
              <a:rPr lang="en-US" sz="900" dirty="0">
                <a:latin typeface="Lucida Console"/>
                <a:cs typeface="Lucida Console"/>
              </a:rPr>
              <a:t>96.96%   7657  575  593  NZ VODAFONE-NZ-NGN-AS Vodafone NZ Ltd., New Zealand</a:t>
            </a:r>
          </a:p>
          <a:p>
            <a:pPr marL="0" indent="0">
              <a:buNone/>
            </a:pPr>
            <a:r>
              <a:rPr lang="en-US" sz="900" dirty="0">
                <a:latin typeface="Lucida Console"/>
                <a:cs typeface="Lucida Console"/>
              </a:rPr>
              <a:t>96.88%  12912  186  192  PL ERA </a:t>
            </a:r>
            <a:r>
              <a:rPr lang="en-US" sz="900" dirty="0" err="1">
                <a:latin typeface="Lucida Console"/>
                <a:cs typeface="Lucida Console"/>
              </a:rPr>
              <a:t>Polska</a:t>
            </a:r>
            <a:r>
              <a:rPr lang="en-US" sz="900" dirty="0">
                <a:latin typeface="Lucida Console"/>
                <a:cs typeface="Lucida Console"/>
              </a:rPr>
              <a:t> </a:t>
            </a:r>
            <a:r>
              <a:rPr lang="en-US" sz="900" dirty="0" err="1">
                <a:latin typeface="Lucida Console"/>
                <a:cs typeface="Lucida Console"/>
              </a:rPr>
              <a:t>Telefonia</a:t>
            </a:r>
            <a:r>
              <a:rPr lang="en-US" sz="900" dirty="0">
                <a:latin typeface="Lucida Console"/>
                <a:cs typeface="Lucida Console"/>
              </a:rPr>
              <a:t> </a:t>
            </a:r>
            <a:r>
              <a:rPr lang="en-US" sz="900" dirty="0" err="1">
                <a:latin typeface="Lucida Console"/>
                <a:cs typeface="Lucida Console"/>
              </a:rPr>
              <a:t>Cyfrowa</a:t>
            </a:r>
            <a:r>
              <a:rPr lang="en-US" sz="900" dirty="0">
                <a:latin typeface="Lucida Console"/>
                <a:cs typeface="Lucida Console"/>
              </a:rPr>
              <a:t> S.A., Poland </a:t>
            </a:r>
          </a:p>
          <a:p>
            <a:pPr marL="0" indent="0">
              <a:buNone/>
            </a:pPr>
            <a:r>
              <a:rPr lang="en-US" sz="900" dirty="0">
                <a:latin typeface="Lucida Console"/>
                <a:cs typeface="Lucida Console"/>
              </a:rPr>
              <a:t>96.54%  48161  335  347  RO NG-AS SC </a:t>
            </a:r>
            <a:r>
              <a:rPr lang="en-US" sz="900" dirty="0" err="1">
                <a:latin typeface="Lucida Console"/>
                <a:cs typeface="Lucida Console"/>
              </a:rPr>
              <a:t>NextGen</a:t>
            </a:r>
            <a:r>
              <a:rPr lang="en-US" sz="900" dirty="0">
                <a:latin typeface="Lucida Console"/>
                <a:cs typeface="Lucida Console"/>
              </a:rPr>
              <a:t> Communications SRL, Romania </a:t>
            </a:r>
          </a:p>
          <a:p>
            <a:pPr marL="0" indent="0">
              <a:buNone/>
            </a:pPr>
            <a:r>
              <a:rPr lang="en-US" sz="900" dirty="0">
                <a:latin typeface="Lucida Console"/>
                <a:cs typeface="Lucida Console"/>
              </a:rPr>
              <a:t>96.15%  22047  800  832  CL VTR BANDA ANCHA S.A., Chile </a:t>
            </a:r>
          </a:p>
          <a:p>
            <a:pPr marL="0" indent="0">
              <a:buNone/>
            </a:pPr>
            <a:r>
              <a:rPr lang="en-US" sz="900" dirty="0">
                <a:latin typeface="Lucida Console"/>
                <a:cs typeface="Lucida Console"/>
              </a:rPr>
              <a:t>95.74%  34779  292  305  SI T-2-AS AS set propagated by  T-2, </a:t>
            </a:r>
            <a:r>
              <a:rPr lang="en-US" sz="900" dirty="0" smtClean="0">
                <a:latin typeface="Lucida Console"/>
                <a:cs typeface="Lucida Console"/>
              </a:rPr>
              <a:t>Slovenia </a:t>
            </a:r>
            <a:endParaRPr lang="en-US" sz="900" dirty="0">
              <a:latin typeface="Lucida Console"/>
              <a:cs typeface="Lucida Console"/>
            </a:endParaRPr>
          </a:p>
          <a:p>
            <a:pPr marL="0" indent="0">
              <a:buNone/>
            </a:pPr>
            <a:r>
              <a:rPr lang="en-US" sz="900" dirty="0">
                <a:latin typeface="Lucida Console"/>
                <a:cs typeface="Lucida Console"/>
              </a:rPr>
              <a:t>95.00%   8473   57   60  SE BAHNHOF </a:t>
            </a:r>
            <a:r>
              <a:rPr lang="en-US" sz="900" dirty="0" err="1">
                <a:latin typeface="Lucida Console"/>
                <a:cs typeface="Lucida Console"/>
              </a:rPr>
              <a:t>Bahnhof</a:t>
            </a:r>
            <a:r>
              <a:rPr lang="en-US" sz="900" dirty="0">
                <a:latin typeface="Lucida Console"/>
                <a:cs typeface="Lucida Console"/>
              </a:rPr>
              <a:t> Internet AB, Sweden </a:t>
            </a:r>
          </a:p>
          <a:p>
            <a:pPr marL="0" indent="0">
              <a:buNone/>
            </a:pPr>
            <a:r>
              <a:rPr lang="en-US" sz="900" dirty="0">
                <a:latin typeface="Lucida Console"/>
                <a:cs typeface="Lucida Console"/>
              </a:rPr>
              <a:t>95.00%  29562  228  240  DE KABELBW-ASN </a:t>
            </a:r>
            <a:r>
              <a:rPr lang="en-US" sz="900" dirty="0" err="1">
                <a:latin typeface="Lucida Console"/>
                <a:cs typeface="Lucida Console"/>
              </a:rPr>
              <a:t>Kabel</a:t>
            </a:r>
            <a:r>
              <a:rPr lang="en-US" sz="900" dirty="0">
                <a:latin typeface="Lucida Console"/>
                <a:cs typeface="Lucida Console"/>
              </a:rPr>
              <a:t> BW GmbH, Germany </a:t>
            </a:r>
          </a:p>
          <a:p>
            <a:pPr marL="0" indent="0">
              <a:buNone/>
            </a:pPr>
            <a:r>
              <a:rPr lang="en-US" sz="900" dirty="0">
                <a:latin typeface="Lucida Console"/>
                <a:cs typeface="Lucida Console"/>
              </a:rPr>
              <a:t>94.37%  20776   67   71  FR OUTREMER-AS </a:t>
            </a:r>
            <a:r>
              <a:rPr lang="en-US" sz="900" dirty="0" err="1">
                <a:latin typeface="Lucida Console"/>
                <a:cs typeface="Lucida Console"/>
              </a:rPr>
              <a:t>Outremer</a:t>
            </a:r>
            <a:r>
              <a:rPr lang="en-US" sz="900" dirty="0">
                <a:latin typeface="Lucida Console"/>
                <a:cs typeface="Lucida Console"/>
              </a:rPr>
              <a:t> Telecom, France </a:t>
            </a:r>
          </a:p>
          <a:p>
            <a:pPr marL="0" indent="0">
              <a:buNone/>
            </a:pPr>
            <a:r>
              <a:rPr lang="en-US" sz="900" dirty="0">
                <a:latin typeface="Lucida Console"/>
                <a:cs typeface="Lucida Console"/>
              </a:rPr>
              <a:t>93.84%   5713  533  568  ZA SAIX-NET, South Africa</a:t>
            </a:r>
          </a:p>
          <a:p>
            <a:pPr marL="0" indent="0">
              <a:buNone/>
            </a:pPr>
            <a:r>
              <a:rPr lang="en-US" sz="900" dirty="0">
                <a:latin typeface="Lucida Console"/>
                <a:cs typeface="Lucida Console"/>
              </a:rPr>
              <a:t>93.54%   5603  478  511  SI SIOL-NET Telekom </a:t>
            </a:r>
            <a:r>
              <a:rPr lang="en-US" sz="900" dirty="0" err="1">
                <a:latin typeface="Lucida Console"/>
                <a:cs typeface="Lucida Console"/>
              </a:rPr>
              <a:t>Slovenije</a:t>
            </a:r>
            <a:r>
              <a:rPr lang="en-US" sz="900" dirty="0">
                <a:latin typeface="Lucida Console"/>
                <a:cs typeface="Lucida Console"/>
              </a:rPr>
              <a:t> </a:t>
            </a:r>
            <a:r>
              <a:rPr lang="en-US" sz="900" dirty="0" err="1">
                <a:latin typeface="Lucida Console"/>
                <a:cs typeface="Lucida Console"/>
              </a:rPr>
              <a:t>d.d</a:t>
            </a:r>
            <a:r>
              <a:rPr lang="en-US" sz="900" dirty="0">
                <a:latin typeface="Lucida Console"/>
                <a:cs typeface="Lucida Console"/>
              </a:rPr>
              <a:t>., Slovenia </a:t>
            </a:r>
          </a:p>
          <a:p>
            <a:pPr marL="0" indent="0">
              <a:buNone/>
            </a:pPr>
            <a:r>
              <a:rPr lang="en-US" sz="900" dirty="0">
                <a:latin typeface="Lucida Console"/>
                <a:cs typeface="Lucida Console"/>
              </a:rPr>
              <a:t>93.01%  38511  133  143  ID TACHYON-AS-ID PT </a:t>
            </a:r>
            <a:r>
              <a:rPr lang="en-US" sz="900" dirty="0" err="1">
                <a:latin typeface="Lucida Console"/>
                <a:cs typeface="Lucida Console"/>
              </a:rPr>
              <a:t>Remala</a:t>
            </a:r>
            <a:r>
              <a:rPr lang="en-US" sz="900" dirty="0">
                <a:latin typeface="Lucida Console"/>
                <a:cs typeface="Lucida Console"/>
              </a:rPr>
              <a:t> </a:t>
            </a:r>
            <a:r>
              <a:rPr lang="en-US" sz="900" dirty="0" err="1">
                <a:latin typeface="Lucida Console"/>
                <a:cs typeface="Lucida Console"/>
              </a:rPr>
              <a:t>Abadi</a:t>
            </a:r>
            <a:r>
              <a:rPr lang="en-US" sz="900" dirty="0">
                <a:latin typeface="Lucida Console"/>
                <a:cs typeface="Lucida Console"/>
              </a:rPr>
              <a:t>, Indonesia </a:t>
            </a:r>
          </a:p>
          <a:p>
            <a:pPr marL="0" indent="0">
              <a:buNone/>
            </a:pPr>
            <a:r>
              <a:rPr lang="en-US" sz="900" dirty="0">
                <a:latin typeface="Lucida Console"/>
                <a:cs typeface="Lucida Console"/>
              </a:rPr>
              <a:t>92.98%   8767   53   57  DE MNET-AS M-net AS, Germany </a:t>
            </a:r>
          </a:p>
          <a:p>
            <a:pPr marL="0" indent="0">
              <a:buNone/>
            </a:pPr>
            <a:r>
              <a:rPr lang="en-US" sz="900" dirty="0">
                <a:latin typeface="Lucida Console"/>
                <a:cs typeface="Lucida Console"/>
              </a:rPr>
              <a:t>91.93%  34170  205  223  AZ AZTELEKOM Azerbaijan </a:t>
            </a:r>
            <a:r>
              <a:rPr lang="en-US" sz="900" dirty="0" smtClean="0">
                <a:latin typeface="Lucida Console"/>
                <a:cs typeface="Lucida Console"/>
              </a:rPr>
              <a:t>Tele, </a:t>
            </a:r>
            <a:r>
              <a:rPr lang="en-US" sz="900" dirty="0">
                <a:latin typeface="Lucida Console"/>
                <a:cs typeface="Lucida Console"/>
              </a:rPr>
              <a:t>Azerbaijan </a:t>
            </a:r>
          </a:p>
          <a:p>
            <a:pPr marL="0" indent="0">
              <a:buNone/>
            </a:pPr>
            <a:r>
              <a:rPr lang="en-US" sz="900" dirty="0">
                <a:latin typeface="Lucida Console"/>
                <a:cs typeface="Lucida Console"/>
              </a:rPr>
              <a:t>91.61%   5610  732  799  CZ TO2-CZECH-REPUBLIC </a:t>
            </a:r>
            <a:r>
              <a:rPr lang="en-US" sz="900" dirty="0" err="1" smtClean="0">
                <a:latin typeface="Lucida Console"/>
                <a:cs typeface="Lucida Console"/>
              </a:rPr>
              <a:t>Telefonica</a:t>
            </a:r>
            <a:r>
              <a:rPr lang="en-US" sz="900" dirty="0" smtClean="0">
                <a:latin typeface="Lucida Console"/>
                <a:cs typeface="Lucida Console"/>
              </a:rPr>
              <a:t>, </a:t>
            </a:r>
            <a:r>
              <a:rPr lang="en-US" sz="900" dirty="0">
                <a:latin typeface="Lucida Console"/>
                <a:cs typeface="Lucida Console"/>
              </a:rPr>
              <a:t>Czech Republic</a:t>
            </a:r>
          </a:p>
          <a:p>
            <a:pPr marL="0" indent="0">
              <a:buNone/>
            </a:pPr>
            <a:r>
              <a:rPr lang="en-US" sz="900" dirty="0">
                <a:latin typeface="Lucida Console"/>
                <a:cs typeface="Lucida Console"/>
              </a:rPr>
              <a:t>91.60%   1759  229  250  EU TSF-IP-CORE </a:t>
            </a:r>
            <a:r>
              <a:rPr lang="en-US" sz="900" dirty="0" err="1" smtClean="0">
                <a:latin typeface="Lucida Console"/>
                <a:cs typeface="Lucida Console"/>
              </a:rPr>
              <a:t>TeliaSonera</a:t>
            </a:r>
            <a:r>
              <a:rPr lang="en-US" sz="900" dirty="0" smtClean="0">
                <a:latin typeface="Lucida Console"/>
                <a:cs typeface="Lucida Console"/>
              </a:rPr>
              <a:t>, Finland</a:t>
            </a:r>
            <a:endParaRPr lang="en-US" sz="900" dirty="0">
              <a:latin typeface="Lucida Console"/>
              <a:cs typeface="Lucida Console"/>
            </a:endParaRPr>
          </a:p>
          <a:p>
            <a:pPr marL="0" indent="0">
              <a:buNone/>
            </a:pPr>
            <a:r>
              <a:rPr lang="en-US" sz="900" dirty="0">
                <a:latin typeface="Lucida Console"/>
                <a:cs typeface="Lucida Console"/>
              </a:rPr>
              <a:t>91.30%   4704   63   69  JP SANNET SANYO </a:t>
            </a:r>
            <a:r>
              <a:rPr lang="en-US" sz="900" dirty="0" smtClean="0">
                <a:latin typeface="Lucida Console"/>
                <a:cs typeface="Lucida Console"/>
              </a:rPr>
              <a:t>IT, Japan </a:t>
            </a:r>
            <a:endParaRPr lang="en-US" sz="900" dirty="0">
              <a:latin typeface="Lucida Console"/>
              <a:cs typeface="Lucida Console"/>
            </a:endParaRPr>
          </a:p>
          <a:p>
            <a:pPr marL="0" indent="0">
              <a:buNone/>
            </a:pPr>
            <a:r>
              <a:rPr lang="en-US" sz="900" dirty="0">
                <a:latin typeface="Lucida Console"/>
                <a:cs typeface="Lucida Console"/>
              </a:rPr>
              <a:t>91.24%   5466  781  856  IE EIRCOM </a:t>
            </a:r>
            <a:r>
              <a:rPr lang="en-US" sz="900" dirty="0" err="1">
                <a:latin typeface="Lucida Console"/>
                <a:cs typeface="Lucida Console"/>
              </a:rPr>
              <a:t>Eircom</a:t>
            </a:r>
            <a:r>
              <a:rPr lang="en-US" sz="900" dirty="0">
                <a:latin typeface="Lucida Console"/>
                <a:cs typeface="Lucida Console"/>
              </a:rPr>
              <a:t> Limited, Ireland </a:t>
            </a:r>
          </a:p>
          <a:p>
            <a:pPr marL="0" indent="0">
              <a:buNone/>
            </a:pPr>
            <a:r>
              <a:rPr lang="en-US" sz="900" dirty="0">
                <a:latin typeface="Lucida Console"/>
                <a:cs typeface="Lucida Console"/>
              </a:rPr>
              <a:t>90.32%  39725   56   62  KZ DTVKZ-AS Digital TV, LLP, Kazakhstan </a:t>
            </a:r>
          </a:p>
          <a:p>
            <a:pPr marL="0" indent="0">
              <a:buNone/>
            </a:pPr>
            <a:r>
              <a:rPr lang="en-US" sz="900" dirty="0">
                <a:latin typeface="Lucida Console"/>
                <a:cs typeface="Lucida Console"/>
              </a:rPr>
              <a:t>90.08%   7922 4578 5082  US COMCAST-7922 </a:t>
            </a:r>
            <a:r>
              <a:rPr lang="en-US" sz="900" dirty="0" smtClean="0">
                <a:latin typeface="Lucida Console"/>
                <a:cs typeface="Lucida Console"/>
              </a:rPr>
              <a:t>– Comcast, USA</a:t>
            </a:r>
            <a:endParaRPr lang="en-US" sz="900" dirty="0">
              <a:latin typeface="Lucida Console"/>
              <a:cs typeface="Lucida Console"/>
            </a:endParaRPr>
          </a:p>
          <a:p>
            <a:pPr marL="0" indent="0">
              <a:buNone/>
            </a:pPr>
            <a:r>
              <a:rPr lang="en-US" sz="900" dirty="0">
                <a:latin typeface="Lucida Console"/>
                <a:cs typeface="Lucida Console"/>
              </a:rPr>
              <a:t>90.00%  29518   63   70  SE BREDBAND2 Bredband2 AB, Sweden </a:t>
            </a:r>
          </a:p>
          <a:p>
            <a:pPr marL="0" indent="0">
              <a:buNone/>
            </a:pPr>
            <a:r>
              <a:rPr lang="en-US" sz="900" dirty="0">
                <a:latin typeface="Lucida Console"/>
                <a:cs typeface="Lucida Console"/>
              </a:rPr>
              <a:t>89.33%   3301  268  300  SE TELIANET-SWEDEN </a:t>
            </a:r>
            <a:r>
              <a:rPr lang="en-US" sz="900" dirty="0" err="1">
                <a:latin typeface="Lucida Console"/>
                <a:cs typeface="Lucida Console"/>
              </a:rPr>
              <a:t>TeliaSonera</a:t>
            </a:r>
            <a:r>
              <a:rPr lang="en-US" sz="900" dirty="0">
                <a:latin typeface="Lucida Console"/>
                <a:cs typeface="Lucida Console"/>
              </a:rPr>
              <a:t> AB, Sweden </a:t>
            </a:r>
            <a:endParaRPr lang="pl-PL" sz="900" dirty="0">
              <a:latin typeface="Lucida Console"/>
              <a:cs typeface="Lucida Console"/>
            </a:endParaRPr>
          </a:p>
        </p:txBody>
      </p:sp>
      <p:sp>
        <p:nvSpPr>
          <p:cNvPr id="7" name="TextBox 6"/>
          <p:cNvSpPr txBox="1"/>
          <p:nvPr/>
        </p:nvSpPr>
        <p:spPr>
          <a:xfrm>
            <a:off x="729789" y="665457"/>
            <a:ext cx="1431142" cy="369332"/>
          </a:xfrm>
          <a:prstGeom prst="rect">
            <a:avLst/>
          </a:prstGeom>
          <a:noFill/>
        </p:spPr>
        <p:txBody>
          <a:bodyPr wrap="none" rtlCol="0">
            <a:spAutoFit/>
          </a:bodyPr>
          <a:lstStyle/>
          <a:p>
            <a:r>
              <a:rPr lang="en-US" dirty="0" smtClean="0">
                <a:latin typeface="Powderfinger Type"/>
                <a:cs typeface="Powderfinger Type"/>
              </a:rPr>
              <a:t>Countries</a:t>
            </a:r>
            <a:endParaRPr lang="en-US" dirty="0">
              <a:latin typeface="Powderfinger Type"/>
              <a:cs typeface="Powderfinger Type"/>
            </a:endParaRPr>
          </a:p>
        </p:txBody>
      </p:sp>
      <p:sp>
        <p:nvSpPr>
          <p:cNvPr id="8" name="TextBox 7"/>
          <p:cNvSpPr txBox="1"/>
          <p:nvPr/>
        </p:nvSpPr>
        <p:spPr>
          <a:xfrm>
            <a:off x="4393304" y="629893"/>
            <a:ext cx="738655" cy="369332"/>
          </a:xfrm>
          <a:prstGeom prst="rect">
            <a:avLst/>
          </a:prstGeom>
          <a:noFill/>
        </p:spPr>
        <p:txBody>
          <a:bodyPr wrap="none" rtlCol="0">
            <a:spAutoFit/>
          </a:bodyPr>
          <a:lstStyle/>
          <a:p>
            <a:r>
              <a:rPr lang="en-US" dirty="0" smtClean="0">
                <a:latin typeface="Powderfinger Type"/>
                <a:cs typeface="Powderfinger Type"/>
              </a:rPr>
              <a:t>AS’s</a:t>
            </a:r>
            <a:endParaRPr lang="en-US" dirty="0">
              <a:latin typeface="Powderfinger Type"/>
              <a:cs typeface="Powderfinger Type"/>
            </a:endParaRPr>
          </a:p>
        </p:txBody>
      </p:sp>
      <p:sp>
        <p:nvSpPr>
          <p:cNvPr id="9" name="TextBox 8"/>
          <p:cNvSpPr txBox="1"/>
          <p:nvPr/>
        </p:nvSpPr>
        <p:spPr>
          <a:xfrm>
            <a:off x="327757" y="6309829"/>
            <a:ext cx="2082621" cy="276999"/>
          </a:xfrm>
          <a:prstGeom prst="rect">
            <a:avLst/>
          </a:prstGeom>
          <a:noFill/>
        </p:spPr>
        <p:txBody>
          <a:bodyPr wrap="none" rtlCol="0">
            <a:spAutoFit/>
          </a:bodyPr>
          <a:lstStyle/>
          <a:p>
            <a:r>
              <a:rPr lang="en-US" sz="1200" dirty="0" smtClean="0"/>
              <a:t>Countries &gt; 100 sample points</a:t>
            </a:r>
            <a:endParaRPr lang="en-US" sz="1200" dirty="0"/>
          </a:p>
        </p:txBody>
      </p:sp>
      <p:sp>
        <p:nvSpPr>
          <p:cNvPr id="10" name="TextBox 9"/>
          <p:cNvSpPr txBox="1"/>
          <p:nvPr/>
        </p:nvSpPr>
        <p:spPr>
          <a:xfrm>
            <a:off x="4687812" y="6331641"/>
            <a:ext cx="1659429" cy="276999"/>
          </a:xfrm>
          <a:prstGeom prst="rect">
            <a:avLst/>
          </a:prstGeom>
          <a:noFill/>
        </p:spPr>
        <p:txBody>
          <a:bodyPr wrap="none" rtlCol="0">
            <a:spAutoFit/>
          </a:bodyPr>
          <a:lstStyle/>
          <a:p>
            <a:r>
              <a:rPr lang="en-US" sz="1200" dirty="0" smtClean="0"/>
              <a:t>AS’s &gt; 50 sample points</a:t>
            </a:r>
            <a:endParaRPr lang="en-US" sz="1200" dirty="0"/>
          </a:p>
        </p:txBody>
      </p:sp>
      <p:cxnSp>
        <p:nvCxnSpPr>
          <p:cNvPr id="11" name="Straight Arrow Connector 10"/>
          <p:cNvCxnSpPr/>
          <p:nvPr/>
        </p:nvCxnSpPr>
        <p:spPr>
          <a:xfrm>
            <a:off x="1427406" y="1670079"/>
            <a:ext cx="0" cy="21040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a:off x="1151941" y="1525001"/>
            <a:ext cx="0" cy="3477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a:off x="837762" y="1380893"/>
            <a:ext cx="0" cy="52271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a:off x="312050" y="1704113"/>
            <a:ext cx="0" cy="18621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5448969" y="1618756"/>
            <a:ext cx="0" cy="21040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a:off x="5143262" y="1491008"/>
            <a:ext cx="0" cy="3477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a:off x="4700576" y="1302871"/>
            <a:ext cx="0" cy="52271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a:off x="4129510" y="1656327"/>
            <a:ext cx="0" cy="18621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19933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00" y="-211806"/>
            <a:ext cx="8229600" cy="1143000"/>
          </a:xfrm>
        </p:spPr>
        <p:txBody>
          <a:bodyPr>
            <a:noAutofit/>
          </a:bodyPr>
          <a:lstStyle/>
          <a:p>
            <a:pPr algn="l"/>
            <a:r>
              <a:rPr lang="en-US" sz="3200" dirty="0" smtClean="0">
                <a:latin typeface="Powderfinger Type"/>
                <a:cs typeface="Powderfinger Type"/>
              </a:rPr>
              <a:t>Where </a:t>
            </a:r>
            <a:r>
              <a:rPr lang="en-US" sz="3200" dirty="0" smtClean="0">
                <a:solidFill>
                  <a:srgbClr val="984807"/>
                </a:solidFill>
                <a:latin typeface="Powderfinger Type"/>
                <a:cs typeface="Powderfinger Type"/>
              </a:rPr>
              <a:t>aren’t</a:t>
            </a:r>
            <a:r>
              <a:rPr lang="en-US" sz="3200" dirty="0" smtClean="0">
                <a:latin typeface="Powderfinger Type"/>
                <a:cs typeface="Powderfinger Type"/>
              </a:rPr>
              <a:t> these DNSSEC users?</a:t>
            </a:r>
            <a:endParaRPr lang="en-US" sz="3200" dirty="0">
              <a:latin typeface="Powderfinger Type"/>
              <a:cs typeface="Powderfinger Type"/>
            </a:endParaRPr>
          </a:p>
        </p:txBody>
      </p:sp>
      <p:sp>
        <p:nvSpPr>
          <p:cNvPr id="5" name="Content Placeholder 2"/>
          <p:cNvSpPr>
            <a:spLocks noGrp="1"/>
          </p:cNvSpPr>
          <p:nvPr>
            <p:ph idx="1"/>
          </p:nvPr>
        </p:nvSpPr>
        <p:spPr>
          <a:xfrm>
            <a:off x="181788" y="1195759"/>
            <a:ext cx="4163573" cy="4787189"/>
          </a:xfrm>
        </p:spPr>
        <p:txBody>
          <a:bodyPr>
            <a:noAutofit/>
          </a:bodyPr>
          <a:lstStyle/>
          <a:p>
            <a:pPr marL="0" indent="0">
              <a:buNone/>
            </a:pPr>
            <a:r>
              <a:rPr lang="en-US" sz="900" dirty="0" smtClean="0">
                <a:latin typeface="Lucida Console"/>
                <a:cs typeface="Lucida Console"/>
              </a:rPr>
              <a:t>% who  CC   sample client counts</a:t>
            </a:r>
          </a:p>
          <a:p>
            <a:pPr marL="0" indent="0">
              <a:buNone/>
            </a:pPr>
            <a:r>
              <a:rPr lang="en-US" sz="900" dirty="0" smtClean="0">
                <a:latin typeface="Lucida Console"/>
                <a:cs typeface="Lucida Console"/>
              </a:rPr>
              <a:t> use        DNSSEC</a:t>
            </a:r>
          </a:p>
          <a:p>
            <a:pPr marL="0" indent="0">
              <a:buNone/>
            </a:pPr>
            <a:r>
              <a:rPr lang="en-US" sz="900" dirty="0" smtClean="0">
                <a:latin typeface="Lucida Console"/>
                <a:cs typeface="Lucida Console"/>
              </a:rPr>
              <a:t>DNSSEC          Total</a:t>
            </a:r>
          </a:p>
          <a:p>
            <a:pPr marL="0" indent="0">
              <a:buNone/>
            </a:pPr>
            <a:endParaRPr lang="en-US" sz="900" dirty="0" smtClean="0">
              <a:latin typeface="Lucida Console"/>
              <a:cs typeface="Lucida Console"/>
            </a:endParaRPr>
          </a:p>
          <a:p>
            <a:pPr marL="0" indent="0">
              <a:buNone/>
            </a:pPr>
            <a:r>
              <a:rPr lang="en-US" sz="900" dirty="0">
                <a:latin typeface="Lucida Console"/>
                <a:cs typeface="Lucida Console"/>
              </a:rPr>
              <a:t>2.63% LK  115 </a:t>
            </a:r>
            <a:r>
              <a:rPr lang="en-US" sz="900" dirty="0" smtClean="0">
                <a:latin typeface="Lucida Console"/>
                <a:cs typeface="Lucida Console"/>
              </a:rPr>
              <a:t> 4372  </a:t>
            </a:r>
            <a:r>
              <a:rPr lang="en-US" sz="900" dirty="0">
                <a:latin typeface="Lucida Console"/>
                <a:cs typeface="Lucida Console"/>
              </a:rPr>
              <a:t>Sri Lanka</a:t>
            </a:r>
          </a:p>
          <a:p>
            <a:pPr marL="0" indent="0">
              <a:buNone/>
            </a:pPr>
            <a:r>
              <a:rPr lang="en-US" sz="900" dirty="0">
                <a:latin typeface="Lucida Console"/>
                <a:cs typeface="Lucida Console"/>
              </a:rPr>
              <a:t>2.52% CR    6  </a:t>
            </a:r>
            <a:r>
              <a:rPr lang="en-US" sz="900" dirty="0" smtClean="0">
                <a:latin typeface="Lucida Console"/>
                <a:cs typeface="Lucida Console"/>
              </a:rPr>
              <a:t> 238  </a:t>
            </a:r>
            <a:r>
              <a:rPr lang="en-US" sz="900" dirty="0">
                <a:latin typeface="Lucida Console"/>
                <a:cs typeface="Lucida Console"/>
              </a:rPr>
              <a:t>Costa Rica</a:t>
            </a:r>
          </a:p>
          <a:p>
            <a:pPr marL="0" indent="0">
              <a:buNone/>
            </a:pPr>
            <a:r>
              <a:rPr lang="en-US" sz="900" dirty="0">
                <a:latin typeface="Lucida Console"/>
                <a:cs typeface="Lucida Console"/>
              </a:rPr>
              <a:t>2.49% UY   27 </a:t>
            </a:r>
            <a:r>
              <a:rPr lang="en-US" sz="900" dirty="0" smtClean="0">
                <a:latin typeface="Lucida Console"/>
                <a:cs typeface="Lucida Console"/>
              </a:rPr>
              <a:t> 1084  </a:t>
            </a:r>
            <a:r>
              <a:rPr lang="en-US" sz="900" dirty="0">
                <a:latin typeface="Lucida Console"/>
                <a:cs typeface="Lucida Console"/>
              </a:rPr>
              <a:t>Uruguay </a:t>
            </a:r>
          </a:p>
          <a:p>
            <a:pPr marL="0" indent="0">
              <a:buNone/>
            </a:pPr>
            <a:r>
              <a:rPr lang="en-US" sz="900" dirty="0">
                <a:latin typeface="Lucida Console"/>
                <a:cs typeface="Lucida Console"/>
              </a:rPr>
              <a:t>2.45% GE   36 </a:t>
            </a:r>
            <a:r>
              <a:rPr lang="en-US" sz="900" dirty="0" smtClean="0">
                <a:latin typeface="Lucida Console"/>
                <a:cs typeface="Lucida Console"/>
              </a:rPr>
              <a:t> 1472  </a:t>
            </a:r>
            <a:r>
              <a:rPr lang="en-US" sz="900" dirty="0">
                <a:latin typeface="Lucida Console"/>
                <a:cs typeface="Lucida Console"/>
              </a:rPr>
              <a:t>Georgia </a:t>
            </a:r>
          </a:p>
          <a:p>
            <a:pPr marL="0" indent="0">
              <a:buNone/>
            </a:pPr>
            <a:r>
              <a:rPr lang="en-US" sz="900" dirty="0">
                <a:latin typeface="Lucida Console"/>
                <a:cs typeface="Lucida Console"/>
              </a:rPr>
              <a:t>2.42% BW    9  </a:t>
            </a:r>
            <a:r>
              <a:rPr lang="en-US" sz="900" dirty="0" smtClean="0">
                <a:latin typeface="Lucida Console"/>
                <a:cs typeface="Lucida Console"/>
              </a:rPr>
              <a:t> 372  </a:t>
            </a:r>
            <a:r>
              <a:rPr lang="en-US" sz="900" dirty="0">
                <a:latin typeface="Lucida Console"/>
                <a:cs typeface="Lucida Console"/>
              </a:rPr>
              <a:t>Botswana </a:t>
            </a:r>
          </a:p>
          <a:p>
            <a:pPr marL="0" indent="0">
              <a:buNone/>
            </a:pPr>
            <a:r>
              <a:rPr lang="en-US" sz="900" dirty="0">
                <a:latin typeface="Lucida Console"/>
                <a:cs typeface="Lucida Console"/>
              </a:rPr>
              <a:t>2.36% JO   50 </a:t>
            </a:r>
            <a:r>
              <a:rPr lang="en-US" sz="900" dirty="0" smtClean="0">
                <a:latin typeface="Lucida Console"/>
                <a:cs typeface="Lucida Console"/>
              </a:rPr>
              <a:t> 2118  </a:t>
            </a:r>
            <a:r>
              <a:rPr lang="en-US" sz="900" dirty="0">
                <a:latin typeface="Lucida Console"/>
                <a:cs typeface="Lucida Console"/>
              </a:rPr>
              <a:t>Jordan </a:t>
            </a:r>
          </a:p>
          <a:p>
            <a:pPr marL="0" indent="0">
              <a:buNone/>
            </a:pPr>
            <a:r>
              <a:rPr lang="en-US" sz="900" dirty="0">
                <a:latin typeface="Lucida Console"/>
                <a:cs typeface="Lucida Console"/>
              </a:rPr>
              <a:t>2.33% SA  376 16169  Saudi Arabia</a:t>
            </a:r>
          </a:p>
          <a:p>
            <a:pPr marL="0" indent="0">
              <a:buNone/>
            </a:pPr>
            <a:r>
              <a:rPr lang="en-US" sz="900" dirty="0">
                <a:latin typeface="Lucida Console"/>
                <a:cs typeface="Lucida Console"/>
              </a:rPr>
              <a:t>2.30% HR  117 </a:t>
            </a:r>
            <a:r>
              <a:rPr lang="en-US" sz="900" dirty="0" smtClean="0">
                <a:latin typeface="Lucida Console"/>
                <a:cs typeface="Lucida Console"/>
              </a:rPr>
              <a:t> 5077  </a:t>
            </a:r>
            <a:r>
              <a:rPr lang="en-US" sz="900" dirty="0">
                <a:latin typeface="Lucida Console"/>
                <a:cs typeface="Lucida Console"/>
              </a:rPr>
              <a:t>Croatia </a:t>
            </a:r>
          </a:p>
          <a:p>
            <a:pPr marL="0" indent="0">
              <a:buNone/>
            </a:pPr>
            <a:r>
              <a:rPr lang="en-US" sz="900" dirty="0">
                <a:latin typeface="Lucida Console"/>
                <a:cs typeface="Lucida Console"/>
              </a:rPr>
              <a:t>2.30% FR  336 14625  France </a:t>
            </a:r>
          </a:p>
          <a:p>
            <a:pPr marL="0" indent="0">
              <a:buNone/>
            </a:pPr>
            <a:r>
              <a:rPr lang="en-US" sz="900" dirty="0">
                <a:latin typeface="Lucida Console"/>
                <a:cs typeface="Lucida Console"/>
              </a:rPr>
              <a:t>2.18% AT  177 </a:t>
            </a:r>
            <a:r>
              <a:rPr lang="en-US" sz="900" dirty="0" smtClean="0">
                <a:latin typeface="Lucida Console"/>
                <a:cs typeface="Lucida Console"/>
              </a:rPr>
              <a:t> 8113  </a:t>
            </a:r>
            <a:r>
              <a:rPr lang="en-US" sz="900" dirty="0">
                <a:latin typeface="Lucida Console"/>
                <a:cs typeface="Lucida Console"/>
              </a:rPr>
              <a:t>Austria </a:t>
            </a:r>
          </a:p>
          <a:p>
            <a:pPr marL="0" indent="0">
              <a:buNone/>
            </a:pPr>
            <a:r>
              <a:rPr lang="en-US" sz="900" dirty="0">
                <a:latin typeface="Lucida Console"/>
                <a:cs typeface="Lucida Console"/>
              </a:rPr>
              <a:t>2.15% ES  176 </a:t>
            </a:r>
            <a:r>
              <a:rPr lang="en-US" sz="900" dirty="0" smtClean="0">
                <a:latin typeface="Lucida Console"/>
                <a:cs typeface="Lucida Console"/>
              </a:rPr>
              <a:t> 8168  </a:t>
            </a:r>
            <a:r>
              <a:rPr lang="en-US" sz="900" dirty="0">
                <a:latin typeface="Lucida Console"/>
                <a:cs typeface="Lucida Console"/>
              </a:rPr>
              <a:t>Spain </a:t>
            </a:r>
          </a:p>
          <a:p>
            <a:pPr marL="0" indent="0">
              <a:buNone/>
            </a:pPr>
            <a:r>
              <a:rPr lang="en-US" sz="900" dirty="0">
                <a:latin typeface="Lucida Console"/>
                <a:cs typeface="Lucida Console"/>
              </a:rPr>
              <a:t>2.11% AN    3 </a:t>
            </a:r>
            <a:r>
              <a:rPr lang="en-US" sz="900" dirty="0" smtClean="0">
                <a:latin typeface="Lucida Console"/>
                <a:cs typeface="Lucida Console"/>
              </a:rPr>
              <a:t>  </a:t>
            </a:r>
            <a:r>
              <a:rPr lang="en-US" sz="900" dirty="0">
                <a:latin typeface="Lucida Console"/>
                <a:cs typeface="Lucida Console"/>
              </a:rPr>
              <a:t>142  Netherlands Antilles</a:t>
            </a:r>
          </a:p>
          <a:p>
            <a:pPr marL="0" indent="0">
              <a:buNone/>
            </a:pPr>
            <a:r>
              <a:rPr lang="en-US" sz="900" dirty="0">
                <a:latin typeface="Lucida Console"/>
                <a:cs typeface="Lucida Console"/>
              </a:rPr>
              <a:t>2.08% OM   </a:t>
            </a:r>
            <a:r>
              <a:rPr lang="en-US" sz="900" dirty="0" smtClean="0">
                <a:latin typeface="Lucida Console"/>
                <a:cs typeface="Lucida Console"/>
              </a:rPr>
              <a:t>36  </a:t>
            </a:r>
            <a:r>
              <a:rPr lang="en-US" sz="900" dirty="0">
                <a:latin typeface="Lucida Console"/>
                <a:cs typeface="Lucida Console"/>
              </a:rPr>
              <a:t>1732  Oman </a:t>
            </a:r>
          </a:p>
          <a:p>
            <a:pPr marL="0" indent="0">
              <a:buNone/>
            </a:pPr>
            <a:r>
              <a:rPr lang="en-US" sz="900" dirty="0">
                <a:latin typeface="Lucida Console"/>
                <a:cs typeface="Lucida Console"/>
              </a:rPr>
              <a:t>2.03% CY  165 </a:t>
            </a:r>
            <a:r>
              <a:rPr lang="en-US" sz="900" dirty="0" smtClean="0">
                <a:latin typeface="Lucida Console"/>
                <a:cs typeface="Lucida Console"/>
              </a:rPr>
              <a:t> 8137  </a:t>
            </a:r>
            <a:r>
              <a:rPr lang="en-US" sz="900" dirty="0">
                <a:latin typeface="Lucida Console"/>
                <a:cs typeface="Lucida Console"/>
              </a:rPr>
              <a:t>Cyprus </a:t>
            </a:r>
          </a:p>
          <a:p>
            <a:pPr marL="0" indent="0">
              <a:buNone/>
            </a:pPr>
            <a:r>
              <a:rPr lang="en-US" sz="900" dirty="0">
                <a:latin typeface="Lucida Console"/>
                <a:cs typeface="Lucida Console"/>
              </a:rPr>
              <a:t>1.89% KR 1469 77571  Republic of Korea</a:t>
            </a:r>
          </a:p>
          <a:p>
            <a:pPr marL="0" indent="0">
              <a:buNone/>
            </a:pPr>
            <a:r>
              <a:rPr lang="en-US" sz="900" dirty="0">
                <a:latin typeface="Lucida Console"/>
                <a:cs typeface="Lucida Console"/>
              </a:rPr>
              <a:t>1.86% MU   16 </a:t>
            </a:r>
            <a:r>
              <a:rPr lang="en-US" sz="900" dirty="0" smtClean="0">
                <a:latin typeface="Lucida Console"/>
                <a:cs typeface="Lucida Console"/>
              </a:rPr>
              <a:t>  </a:t>
            </a:r>
            <a:r>
              <a:rPr lang="en-US" sz="900" dirty="0">
                <a:latin typeface="Lucida Console"/>
                <a:cs typeface="Lucida Console"/>
              </a:rPr>
              <a:t>859  Mauritius</a:t>
            </a:r>
          </a:p>
          <a:p>
            <a:pPr marL="0" indent="0">
              <a:buNone/>
            </a:pPr>
            <a:r>
              <a:rPr lang="en-US" sz="900" dirty="0">
                <a:latin typeface="Lucida Console"/>
                <a:cs typeface="Lucida Console"/>
              </a:rPr>
              <a:t>1.72% GR  562 32649  Greece </a:t>
            </a:r>
          </a:p>
          <a:p>
            <a:pPr marL="0" indent="0">
              <a:buNone/>
            </a:pPr>
            <a:r>
              <a:rPr lang="en-US" sz="900" dirty="0">
                <a:latin typeface="Lucida Console"/>
                <a:cs typeface="Lucida Console"/>
              </a:rPr>
              <a:t>1.70% KW   40 </a:t>
            </a:r>
            <a:r>
              <a:rPr lang="en-US" sz="900" dirty="0" smtClean="0">
                <a:latin typeface="Lucida Console"/>
                <a:cs typeface="Lucida Console"/>
              </a:rPr>
              <a:t> 2359  </a:t>
            </a:r>
            <a:r>
              <a:rPr lang="en-US" sz="900" dirty="0">
                <a:latin typeface="Lucida Console"/>
                <a:cs typeface="Lucida Console"/>
              </a:rPr>
              <a:t>Kuwait </a:t>
            </a:r>
          </a:p>
          <a:p>
            <a:pPr marL="0" indent="0">
              <a:buNone/>
            </a:pPr>
            <a:r>
              <a:rPr lang="en-US" sz="900" dirty="0">
                <a:latin typeface="Lucida Console"/>
                <a:cs typeface="Lucida Console"/>
              </a:rPr>
              <a:t>1.56% MO   </a:t>
            </a:r>
            <a:r>
              <a:rPr lang="en-US" sz="900" dirty="0" smtClean="0">
                <a:latin typeface="Lucida Console"/>
                <a:cs typeface="Lucida Console"/>
              </a:rPr>
              <a:t>11   </a:t>
            </a:r>
            <a:r>
              <a:rPr lang="en-US" sz="900" dirty="0">
                <a:latin typeface="Lucida Console"/>
                <a:cs typeface="Lucida Console"/>
              </a:rPr>
              <a:t>706  </a:t>
            </a:r>
            <a:r>
              <a:rPr lang="en-US" sz="900" dirty="0" smtClean="0">
                <a:latin typeface="Lucida Console"/>
                <a:cs typeface="Lucida Console"/>
              </a:rPr>
              <a:t>Macao</a:t>
            </a:r>
            <a:endParaRPr lang="en-US" sz="900" dirty="0">
              <a:latin typeface="Lucida Console"/>
              <a:cs typeface="Lucida Console"/>
            </a:endParaRPr>
          </a:p>
          <a:p>
            <a:pPr marL="0" indent="0">
              <a:buNone/>
            </a:pPr>
            <a:r>
              <a:rPr lang="en-US" sz="900" dirty="0">
                <a:latin typeface="Lucida Console"/>
                <a:cs typeface="Lucida Console"/>
              </a:rPr>
              <a:t>1.56% SV    7 </a:t>
            </a:r>
            <a:r>
              <a:rPr lang="en-US" sz="900" dirty="0" smtClean="0">
                <a:latin typeface="Lucida Console"/>
                <a:cs typeface="Lucida Console"/>
              </a:rPr>
              <a:t>  </a:t>
            </a:r>
            <a:r>
              <a:rPr lang="en-US" sz="900" dirty="0">
                <a:latin typeface="Lucida Console"/>
                <a:cs typeface="Lucida Console"/>
              </a:rPr>
              <a:t>450  El Salvador</a:t>
            </a:r>
          </a:p>
          <a:p>
            <a:pPr marL="0" indent="0">
              <a:buNone/>
            </a:pPr>
            <a:r>
              <a:rPr lang="en-US" sz="900" dirty="0">
                <a:latin typeface="Lucida Console"/>
                <a:cs typeface="Lucida Console"/>
              </a:rPr>
              <a:t>1.56% TT    7 </a:t>
            </a:r>
            <a:r>
              <a:rPr lang="en-US" sz="900" dirty="0" smtClean="0">
                <a:latin typeface="Lucida Console"/>
                <a:cs typeface="Lucida Console"/>
              </a:rPr>
              <a:t>  </a:t>
            </a:r>
            <a:r>
              <a:rPr lang="en-US" sz="900" dirty="0">
                <a:latin typeface="Lucida Console"/>
                <a:cs typeface="Lucida Console"/>
              </a:rPr>
              <a:t>450  Trinidad and Tobago</a:t>
            </a:r>
          </a:p>
          <a:p>
            <a:pPr marL="0" indent="0">
              <a:buNone/>
            </a:pPr>
            <a:r>
              <a:rPr lang="en-US" sz="900" dirty="0">
                <a:latin typeface="Lucida Console"/>
                <a:cs typeface="Lucida Console"/>
              </a:rPr>
              <a:t>1.46% DO   20 </a:t>
            </a:r>
            <a:r>
              <a:rPr lang="en-US" sz="900" dirty="0" smtClean="0">
                <a:latin typeface="Lucida Console"/>
                <a:cs typeface="Lucida Console"/>
              </a:rPr>
              <a:t> 1369  </a:t>
            </a:r>
            <a:r>
              <a:rPr lang="en-US" sz="900" dirty="0">
                <a:latin typeface="Lucida Console"/>
                <a:cs typeface="Lucida Console"/>
              </a:rPr>
              <a:t>Dominican Republic</a:t>
            </a:r>
          </a:p>
          <a:p>
            <a:pPr marL="0" indent="0">
              <a:buNone/>
            </a:pPr>
            <a:r>
              <a:rPr lang="en-US" sz="900" dirty="0">
                <a:latin typeface="Lucida Console"/>
                <a:cs typeface="Lucida Console"/>
              </a:rPr>
              <a:t>0.79% AE  114 </a:t>
            </a:r>
            <a:r>
              <a:rPr lang="en-US" sz="900" dirty="0" smtClean="0">
                <a:latin typeface="Lucida Console"/>
                <a:cs typeface="Lucida Console"/>
              </a:rPr>
              <a:t>14374  </a:t>
            </a:r>
            <a:r>
              <a:rPr lang="en-US" sz="900" dirty="0">
                <a:latin typeface="Lucida Console"/>
                <a:cs typeface="Lucida Console"/>
              </a:rPr>
              <a:t>United Arab Emirates</a:t>
            </a:r>
          </a:p>
          <a:p>
            <a:pPr marL="0" indent="0">
              <a:buNone/>
            </a:pPr>
            <a:r>
              <a:rPr lang="en-US" sz="900" dirty="0">
                <a:latin typeface="Lucida Console"/>
                <a:cs typeface="Lucida Console"/>
              </a:rPr>
              <a:t>0.69% MX   43 </a:t>
            </a:r>
            <a:r>
              <a:rPr lang="en-US" sz="900" dirty="0" smtClean="0">
                <a:latin typeface="Lucida Console"/>
                <a:cs typeface="Lucida Console"/>
              </a:rPr>
              <a:t> 6274  </a:t>
            </a:r>
            <a:r>
              <a:rPr lang="en-US" sz="900" dirty="0">
                <a:latin typeface="Lucida Console"/>
                <a:cs typeface="Lucida Console"/>
              </a:rPr>
              <a:t>Mexico </a:t>
            </a:r>
          </a:p>
          <a:p>
            <a:pPr marL="0" indent="0">
              <a:buNone/>
            </a:pPr>
            <a:r>
              <a:rPr lang="en-US" sz="900" dirty="0">
                <a:latin typeface="Lucida Console"/>
                <a:cs typeface="Lucida Console"/>
              </a:rPr>
              <a:t>0.51% QA   37 </a:t>
            </a:r>
            <a:r>
              <a:rPr lang="en-US" sz="900" dirty="0" smtClean="0">
                <a:latin typeface="Lucida Console"/>
                <a:cs typeface="Lucida Console"/>
              </a:rPr>
              <a:t> 7263  </a:t>
            </a:r>
            <a:r>
              <a:rPr lang="en-US" sz="900" dirty="0">
                <a:latin typeface="Lucida Console"/>
                <a:cs typeface="Lucida Console"/>
              </a:rPr>
              <a:t>Qatar </a:t>
            </a:r>
          </a:p>
          <a:p>
            <a:pPr marL="0" indent="0">
              <a:buNone/>
            </a:pPr>
            <a:r>
              <a:rPr lang="en-US" sz="900" dirty="0">
                <a:latin typeface="Lucida Console"/>
                <a:cs typeface="Lucida Console"/>
              </a:rPr>
              <a:t>0.47% MN    1 </a:t>
            </a:r>
            <a:r>
              <a:rPr lang="en-US" sz="900" dirty="0" smtClean="0">
                <a:latin typeface="Lucida Console"/>
                <a:cs typeface="Lucida Console"/>
              </a:rPr>
              <a:t>  </a:t>
            </a:r>
            <a:r>
              <a:rPr lang="en-US" sz="900" dirty="0">
                <a:latin typeface="Lucida Console"/>
                <a:cs typeface="Lucida Console"/>
              </a:rPr>
              <a:t>212  Mongolia </a:t>
            </a:r>
            <a:endParaRPr lang="en-US" sz="900" dirty="0">
              <a:latin typeface="Lucida Console"/>
              <a:cs typeface="Lucida Console"/>
            </a:endParaRPr>
          </a:p>
        </p:txBody>
      </p:sp>
      <p:sp>
        <p:nvSpPr>
          <p:cNvPr id="6" name="Content Placeholder 2"/>
          <p:cNvSpPr txBox="1">
            <a:spLocks/>
          </p:cNvSpPr>
          <p:nvPr/>
        </p:nvSpPr>
        <p:spPr>
          <a:xfrm>
            <a:off x="3645474" y="1206224"/>
            <a:ext cx="5540624" cy="478718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900" dirty="0" smtClean="0">
                <a:latin typeface="Lucida Console"/>
                <a:cs typeface="Lucida Console"/>
              </a:rPr>
              <a:t>% who  ASN     sample client counts</a:t>
            </a:r>
          </a:p>
          <a:p>
            <a:pPr marL="0" indent="0">
              <a:buFont typeface="Arial"/>
              <a:buNone/>
            </a:pPr>
            <a:r>
              <a:rPr lang="en-US" sz="900" dirty="0" smtClean="0">
                <a:latin typeface="Lucida Console"/>
                <a:cs typeface="Lucida Console"/>
              </a:rPr>
              <a:t> use           DNSSEC</a:t>
            </a:r>
          </a:p>
          <a:p>
            <a:pPr marL="0" indent="0">
              <a:buFont typeface="Arial"/>
              <a:buNone/>
            </a:pPr>
            <a:r>
              <a:rPr lang="en-US" sz="900" dirty="0" smtClean="0">
                <a:latin typeface="Lucida Console"/>
                <a:cs typeface="Lucida Console"/>
              </a:rPr>
              <a:t>DNSSEC              Total</a:t>
            </a:r>
          </a:p>
          <a:p>
            <a:pPr marL="0" indent="0">
              <a:buFont typeface="Arial"/>
              <a:buNone/>
            </a:pPr>
            <a:endParaRPr lang="en-US" sz="900" dirty="0" smtClean="0">
              <a:latin typeface="Lucida Console"/>
              <a:cs typeface="Lucida Console"/>
            </a:endParaRPr>
          </a:p>
          <a:p>
            <a:pPr marL="0" indent="0">
              <a:buNone/>
            </a:pPr>
            <a:r>
              <a:rPr lang="en-US" sz="900" dirty="0">
                <a:latin typeface="Lucida Console"/>
                <a:cs typeface="Lucida Console"/>
              </a:rPr>
              <a:t>0.02%   8151    1 4325  MX </a:t>
            </a:r>
            <a:r>
              <a:rPr lang="en-US" sz="900" dirty="0" err="1">
                <a:latin typeface="Lucida Console"/>
                <a:cs typeface="Lucida Console"/>
              </a:rPr>
              <a:t>Uninet</a:t>
            </a:r>
            <a:r>
              <a:rPr lang="en-US" sz="900" dirty="0">
                <a:latin typeface="Lucida Console"/>
                <a:cs typeface="Lucida Console"/>
              </a:rPr>
              <a:t> S.A. de C.V., Mexico </a:t>
            </a:r>
          </a:p>
          <a:p>
            <a:pPr marL="0" indent="0">
              <a:buNone/>
            </a:pPr>
            <a:r>
              <a:rPr lang="en-US" sz="900" dirty="0">
                <a:latin typeface="Lucida Console"/>
                <a:cs typeface="Lucida Console"/>
              </a:rPr>
              <a:t>0.09%  55740    1 1133  IN TATAINDICOM-IN TATA TELESERVICES LTD - TATA INDICOM - CDMA DIVISION, India </a:t>
            </a:r>
          </a:p>
          <a:p>
            <a:pPr marL="0" indent="0">
              <a:buNone/>
            </a:pPr>
            <a:r>
              <a:rPr lang="en-US" sz="900" dirty="0">
                <a:latin typeface="Lucida Console"/>
                <a:cs typeface="Lucida Console"/>
              </a:rPr>
              <a:t>0.12%  20001    1  818  US ROADRUNNER-WEST - Road Runner </a:t>
            </a:r>
            <a:r>
              <a:rPr lang="en-US" sz="900" dirty="0" err="1">
                <a:latin typeface="Lucida Console"/>
                <a:cs typeface="Lucida Console"/>
              </a:rPr>
              <a:t>HoldCo</a:t>
            </a:r>
            <a:r>
              <a:rPr lang="en-US" sz="900" dirty="0">
                <a:latin typeface="Lucida Console"/>
                <a:cs typeface="Lucida Console"/>
              </a:rPr>
              <a:t> LLC, </a:t>
            </a:r>
            <a:r>
              <a:rPr lang="en-US" sz="900" dirty="0" smtClean="0">
                <a:latin typeface="Lucida Console"/>
                <a:cs typeface="Lucida Console"/>
              </a:rPr>
              <a:t>USA</a:t>
            </a:r>
            <a:endParaRPr lang="en-US" sz="900" dirty="0">
              <a:latin typeface="Lucida Console"/>
              <a:cs typeface="Lucida Console"/>
            </a:endParaRPr>
          </a:p>
          <a:p>
            <a:pPr marL="0" indent="0">
              <a:buNone/>
            </a:pPr>
            <a:r>
              <a:rPr lang="en-US" sz="900" dirty="0">
                <a:latin typeface="Lucida Console"/>
                <a:cs typeface="Lucida Console"/>
              </a:rPr>
              <a:t>0.15%  12271    1  658  US SCRR-12271 - Road Runner </a:t>
            </a:r>
            <a:r>
              <a:rPr lang="en-US" sz="900" dirty="0" err="1">
                <a:latin typeface="Lucida Console"/>
                <a:cs typeface="Lucida Console"/>
              </a:rPr>
              <a:t>HoldCo</a:t>
            </a:r>
            <a:r>
              <a:rPr lang="en-US" sz="900" dirty="0">
                <a:latin typeface="Lucida Console"/>
                <a:cs typeface="Lucida Console"/>
              </a:rPr>
              <a:t> LLC, United States of America</a:t>
            </a:r>
          </a:p>
          <a:p>
            <a:pPr marL="0" indent="0">
              <a:buNone/>
            </a:pPr>
            <a:r>
              <a:rPr lang="en-US" sz="900" dirty="0">
                <a:latin typeface="Lucida Console"/>
                <a:cs typeface="Lucida Console"/>
              </a:rPr>
              <a:t>0.21%  29247    1  467  GR COSMOTE-GR </a:t>
            </a:r>
            <a:r>
              <a:rPr lang="en-US" sz="900" dirty="0" err="1">
                <a:latin typeface="Lucida Console"/>
                <a:cs typeface="Lucida Console"/>
              </a:rPr>
              <a:t>Cosmote</a:t>
            </a:r>
            <a:r>
              <a:rPr lang="en-US" sz="900" dirty="0">
                <a:latin typeface="Lucida Console"/>
                <a:cs typeface="Lucida Console"/>
              </a:rPr>
              <a:t> </a:t>
            </a:r>
            <a:r>
              <a:rPr lang="en-US" sz="900" dirty="0" smtClean="0">
                <a:latin typeface="Lucida Console"/>
                <a:cs typeface="Lucida Console"/>
              </a:rPr>
              <a:t>Mobile, </a:t>
            </a:r>
            <a:r>
              <a:rPr lang="en-US" sz="900" dirty="0">
                <a:latin typeface="Lucida Console"/>
                <a:cs typeface="Lucida Console"/>
              </a:rPr>
              <a:t>Greece </a:t>
            </a:r>
          </a:p>
          <a:p>
            <a:pPr marL="0" indent="0">
              <a:buNone/>
            </a:pPr>
            <a:r>
              <a:rPr lang="en-US" sz="900" dirty="0">
                <a:latin typeface="Lucida Console"/>
                <a:cs typeface="Lucida Console"/>
              </a:rPr>
              <a:t>0.00%  13999    0  447  MX Mega Cable, S.A. de C.V., Mexico </a:t>
            </a:r>
          </a:p>
          <a:p>
            <a:pPr marL="0" indent="0">
              <a:buNone/>
            </a:pPr>
            <a:r>
              <a:rPr lang="en-US" sz="900" dirty="0">
                <a:latin typeface="Lucida Console"/>
                <a:cs typeface="Lucida Console"/>
              </a:rPr>
              <a:t>0.23%  13046    1  442  HR </a:t>
            </a:r>
            <a:r>
              <a:rPr lang="en-US" sz="900" dirty="0" smtClean="0">
                <a:latin typeface="Lucida Console"/>
                <a:cs typeface="Lucida Console"/>
              </a:rPr>
              <a:t>ISKON </a:t>
            </a:r>
            <a:r>
              <a:rPr lang="en-US" sz="900" dirty="0">
                <a:latin typeface="Lucida Console"/>
                <a:cs typeface="Lucida Console"/>
              </a:rPr>
              <a:t>INTERNET </a:t>
            </a:r>
            <a:r>
              <a:rPr lang="en-US" sz="900" dirty="0" err="1">
                <a:latin typeface="Lucida Console"/>
                <a:cs typeface="Lucida Console"/>
              </a:rPr>
              <a:t>d.d</a:t>
            </a:r>
            <a:r>
              <a:rPr lang="en-US" sz="900" dirty="0" smtClean="0">
                <a:latin typeface="Lucida Console"/>
                <a:cs typeface="Lucida Console"/>
              </a:rPr>
              <a:t>. </a:t>
            </a:r>
            <a:r>
              <a:rPr lang="en-US" sz="900" dirty="0" err="1">
                <a:latin typeface="Lucida Console"/>
                <a:cs typeface="Lucida Console"/>
              </a:rPr>
              <a:t>telekomunikacije</a:t>
            </a:r>
            <a:r>
              <a:rPr lang="en-US" sz="900" dirty="0">
                <a:latin typeface="Lucida Console"/>
                <a:cs typeface="Lucida Console"/>
              </a:rPr>
              <a:t>, Croatia </a:t>
            </a:r>
          </a:p>
          <a:p>
            <a:pPr marL="0" indent="0">
              <a:buNone/>
            </a:pPr>
            <a:r>
              <a:rPr lang="en-US" sz="900" dirty="0">
                <a:latin typeface="Lucida Console"/>
                <a:cs typeface="Lucida Console"/>
              </a:rPr>
              <a:t>0.00%  35736    0  441  GB WUK-AS ORANGE HOME UK PLC, </a:t>
            </a:r>
            <a:r>
              <a:rPr lang="en-US" sz="900" dirty="0" smtClean="0">
                <a:latin typeface="Lucida Console"/>
                <a:cs typeface="Lucida Console"/>
              </a:rPr>
              <a:t>UK</a:t>
            </a:r>
            <a:endParaRPr lang="en-US" sz="900" dirty="0">
              <a:latin typeface="Lucida Console"/>
              <a:cs typeface="Lucida Console"/>
            </a:endParaRPr>
          </a:p>
          <a:p>
            <a:pPr marL="0" indent="0">
              <a:buNone/>
            </a:pPr>
            <a:r>
              <a:rPr lang="en-US" sz="900" dirty="0">
                <a:latin typeface="Lucida Console"/>
                <a:cs typeface="Lucida Console"/>
              </a:rPr>
              <a:t>0.23%  17839    1  436  KR DREAMPLUS-AS-KR </a:t>
            </a:r>
            <a:r>
              <a:rPr lang="en-US" sz="900" dirty="0" err="1">
                <a:latin typeface="Lucida Console"/>
                <a:cs typeface="Lucida Console"/>
              </a:rPr>
              <a:t>DreamcityMedia</a:t>
            </a:r>
            <a:r>
              <a:rPr lang="en-US" sz="900" dirty="0">
                <a:latin typeface="Lucida Console"/>
                <a:cs typeface="Lucida Console"/>
              </a:rPr>
              <a:t>, Republic of Korea</a:t>
            </a:r>
          </a:p>
          <a:p>
            <a:pPr marL="0" indent="0">
              <a:buNone/>
            </a:pPr>
            <a:r>
              <a:rPr lang="en-US" sz="900" dirty="0">
                <a:latin typeface="Lucida Console"/>
                <a:cs typeface="Lucida Console"/>
              </a:rPr>
              <a:t>0.00%  12357    0  411  ES COMUNITEL VODAFONE ESPANA, S.A.U., Spain </a:t>
            </a:r>
          </a:p>
          <a:p>
            <a:pPr marL="0" indent="0">
              <a:buNone/>
            </a:pPr>
            <a:r>
              <a:rPr lang="en-US" sz="900" dirty="0">
                <a:latin typeface="Lucida Console"/>
                <a:cs typeface="Lucida Console"/>
              </a:rPr>
              <a:t>0.00%  23693    0  361  ID </a:t>
            </a:r>
            <a:r>
              <a:rPr lang="en-US" sz="900" dirty="0" smtClean="0">
                <a:latin typeface="Lucida Console"/>
                <a:cs typeface="Lucida Console"/>
              </a:rPr>
              <a:t>Telekomunikasi </a:t>
            </a:r>
            <a:r>
              <a:rPr lang="en-US" sz="900" dirty="0" err="1">
                <a:latin typeface="Lucida Console"/>
                <a:cs typeface="Lucida Console"/>
              </a:rPr>
              <a:t>Selular</a:t>
            </a:r>
            <a:r>
              <a:rPr lang="en-US" sz="900" dirty="0">
                <a:latin typeface="Lucida Console"/>
                <a:cs typeface="Lucida Console"/>
              </a:rPr>
              <a:t>, Indonesia </a:t>
            </a:r>
          </a:p>
          <a:p>
            <a:pPr marL="0" indent="0">
              <a:buNone/>
            </a:pPr>
            <a:r>
              <a:rPr lang="en-US" sz="900" dirty="0">
                <a:latin typeface="Lucida Console"/>
                <a:cs typeface="Lucida Console"/>
              </a:rPr>
              <a:t>0.29%   5645    1  345  CA </a:t>
            </a:r>
            <a:r>
              <a:rPr lang="en-US" sz="900" dirty="0" err="1" smtClean="0">
                <a:latin typeface="Lucida Console"/>
                <a:cs typeface="Lucida Console"/>
              </a:rPr>
              <a:t>TekSavvy</a:t>
            </a:r>
            <a:r>
              <a:rPr lang="en-US" sz="900" dirty="0" smtClean="0">
                <a:latin typeface="Lucida Console"/>
                <a:cs typeface="Lucida Console"/>
              </a:rPr>
              <a:t> </a:t>
            </a:r>
            <a:r>
              <a:rPr lang="en-US" sz="900" dirty="0">
                <a:latin typeface="Lucida Console"/>
                <a:cs typeface="Lucida Console"/>
              </a:rPr>
              <a:t>Solutions Inc. Toronto, Canada </a:t>
            </a:r>
          </a:p>
          <a:p>
            <a:pPr marL="0" indent="0">
              <a:buNone/>
            </a:pPr>
            <a:r>
              <a:rPr lang="en-US" sz="900" dirty="0">
                <a:latin typeface="Lucida Console"/>
                <a:cs typeface="Lucida Console"/>
              </a:rPr>
              <a:t>0.00%  37069    0  336  EG MOBINIL, Egypt </a:t>
            </a:r>
          </a:p>
          <a:p>
            <a:pPr marL="0" indent="0">
              <a:buNone/>
            </a:pPr>
            <a:r>
              <a:rPr lang="en-US" sz="900" dirty="0">
                <a:latin typeface="Lucida Console"/>
                <a:cs typeface="Lucida Console"/>
              </a:rPr>
              <a:t>0.00%  16586    0  334  US CLEARWIRE - </a:t>
            </a:r>
            <a:r>
              <a:rPr lang="en-US" sz="900" dirty="0" err="1">
                <a:latin typeface="Lucida Console"/>
                <a:cs typeface="Lucida Console"/>
              </a:rPr>
              <a:t>Clearwire</a:t>
            </a:r>
            <a:r>
              <a:rPr lang="en-US" sz="900" dirty="0">
                <a:latin typeface="Lucida Console"/>
                <a:cs typeface="Lucida Console"/>
              </a:rPr>
              <a:t> US LLC, </a:t>
            </a:r>
            <a:r>
              <a:rPr lang="en-US" sz="900" dirty="0" smtClean="0">
                <a:latin typeface="Lucida Console"/>
                <a:cs typeface="Lucida Console"/>
              </a:rPr>
              <a:t>USA</a:t>
            </a:r>
            <a:endParaRPr lang="en-US" sz="900" dirty="0">
              <a:latin typeface="Lucida Console"/>
              <a:cs typeface="Lucida Console"/>
            </a:endParaRPr>
          </a:p>
          <a:p>
            <a:pPr marL="0" indent="0">
              <a:buNone/>
            </a:pPr>
            <a:r>
              <a:rPr lang="en-US" sz="900" dirty="0">
                <a:latin typeface="Lucida Console"/>
                <a:cs typeface="Lucida Console"/>
              </a:rPr>
              <a:t>0.00%  11427    0  330  US SCRR-11427 - Road Runner </a:t>
            </a:r>
            <a:r>
              <a:rPr lang="en-US" sz="900" dirty="0" err="1">
                <a:latin typeface="Lucida Console"/>
                <a:cs typeface="Lucida Console"/>
              </a:rPr>
              <a:t>HoldCo</a:t>
            </a:r>
            <a:r>
              <a:rPr lang="en-US" sz="900" dirty="0">
                <a:latin typeface="Lucida Console"/>
                <a:cs typeface="Lucida Console"/>
              </a:rPr>
              <a:t> LLC, </a:t>
            </a:r>
            <a:r>
              <a:rPr lang="en-US" sz="900" dirty="0" smtClean="0">
                <a:latin typeface="Lucida Console"/>
                <a:cs typeface="Lucida Console"/>
              </a:rPr>
              <a:t>USA</a:t>
            </a:r>
            <a:endParaRPr lang="en-US" sz="900" dirty="0">
              <a:latin typeface="Lucida Console"/>
              <a:cs typeface="Lucida Console"/>
            </a:endParaRPr>
          </a:p>
          <a:p>
            <a:pPr marL="0" indent="0">
              <a:buNone/>
            </a:pPr>
            <a:r>
              <a:rPr lang="en-US" sz="900" dirty="0">
                <a:latin typeface="Lucida Console"/>
                <a:cs typeface="Lucida Console"/>
              </a:rPr>
              <a:t>0.31%  55441    1  321  IN TATA-DOCOMO-AS-AP D 26/</a:t>
            </a:r>
            <a:r>
              <a:rPr lang="en-US" sz="900" dirty="0" smtClean="0">
                <a:latin typeface="Lucida Console"/>
                <a:cs typeface="Lucida Console"/>
              </a:rPr>
              <a:t>2, </a:t>
            </a:r>
            <a:r>
              <a:rPr lang="en-US" sz="900" dirty="0">
                <a:latin typeface="Lucida Console"/>
                <a:cs typeface="Lucida Console"/>
              </a:rPr>
              <a:t>India </a:t>
            </a:r>
          </a:p>
          <a:p>
            <a:pPr marL="0" indent="0">
              <a:buNone/>
            </a:pPr>
            <a:r>
              <a:rPr lang="en-US" sz="900" dirty="0">
                <a:latin typeface="Lucida Console"/>
                <a:cs typeface="Lucida Console"/>
              </a:rPr>
              <a:t>0.00%  39603    0  312  PL P4NET P4 Sp. z </a:t>
            </a:r>
            <a:r>
              <a:rPr lang="en-US" sz="900" dirty="0" err="1">
                <a:latin typeface="Lucida Console"/>
                <a:cs typeface="Lucida Console"/>
              </a:rPr>
              <a:t>o.o</a:t>
            </a:r>
            <a:r>
              <a:rPr lang="en-US" sz="900" dirty="0">
                <a:latin typeface="Lucida Console"/>
                <a:cs typeface="Lucida Console"/>
              </a:rPr>
              <a:t>., Poland </a:t>
            </a:r>
          </a:p>
          <a:p>
            <a:pPr marL="0" indent="0">
              <a:buNone/>
            </a:pPr>
            <a:r>
              <a:rPr lang="en-US" sz="900" dirty="0">
                <a:latin typeface="Lucida Console"/>
                <a:cs typeface="Lucida Console"/>
              </a:rPr>
              <a:t>0.00%  11351    0  303  US RR-NYSREGION-ASN-01 - Road </a:t>
            </a:r>
            <a:r>
              <a:rPr lang="en-US" sz="900" dirty="0" smtClean="0">
                <a:latin typeface="Lucida Console"/>
                <a:cs typeface="Lucida Console"/>
              </a:rPr>
              <a:t>Runner, USA</a:t>
            </a:r>
            <a:endParaRPr lang="en-US" sz="900" dirty="0">
              <a:latin typeface="Lucida Console"/>
              <a:cs typeface="Lucida Console"/>
            </a:endParaRPr>
          </a:p>
          <a:p>
            <a:pPr marL="0" indent="0">
              <a:buNone/>
            </a:pPr>
            <a:r>
              <a:rPr lang="en-US" sz="900" dirty="0">
                <a:latin typeface="Lucida Console"/>
                <a:cs typeface="Lucida Console"/>
              </a:rPr>
              <a:t>0.34%   9617    1  293  JP ZAQ KANSAI MULTIMEDIA SERVICE COMPANY, Japan </a:t>
            </a:r>
          </a:p>
          <a:p>
            <a:pPr marL="0" indent="0">
              <a:buNone/>
            </a:pPr>
            <a:r>
              <a:rPr lang="en-US" sz="900" dirty="0">
                <a:latin typeface="Lucida Console"/>
                <a:cs typeface="Lucida Console"/>
              </a:rPr>
              <a:t>0.00%  47377    0  283  BE MES MOBISTAR ENTERPRISE SERVICES SA, Belgium </a:t>
            </a:r>
          </a:p>
          <a:p>
            <a:pPr marL="0" indent="0">
              <a:buNone/>
            </a:pPr>
            <a:r>
              <a:rPr lang="en-US" sz="900" dirty="0">
                <a:latin typeface="Lucida Console"/>
                <a:cs typeface="Lucida Console"/>
              </a:rPr>
              <a:t>0.36%  17849    1  276  KR </a:t>
            </a:r>
            <a:r>
              <a:rPr lang="en-US" sz="900" dirty="0" err="1" smtClean="0">
                <a:latin typeface="Lucida Console"/>
                <a:cs typeface="Lucida Console"/>
              </a:rPr>
              <a:t>hanvit</a:t>
            </a:r>
            <a:r>
              <a:rPr lang="en-US" sz="900" dirty="0" smtClean="0">
                <a:latin typeface="Lucida Console"/>
                <a:cs typeface="Lucida Console"/>
              </a:rPr>
              <a:t> </a:t>
            </a:r>
            <a:r>
              <a:rPr lang="en-US" sz="900" dirty="0" err="1">
                <a:latin typeface="Lucida Console"/>
                <a:cs typeface="Lucida Console"/>
              </a:rPr>
              <a:t>ginam</a:t>
            </a:r>
            <a:r>
              <a:rPr lang="en-US" sz="900" dirty="0">
                <a:latin typeface="Lucida Console"/>
                <a:cs typeface="Lucida Console"/>
              </a:rPr>
              <a:t> broadcasting comm., Republic of Korea</a:t>
            </a:r>
          </a:p>
          <a:p>
            <a:pPr marL="0" indent="0">
              <a:buNone/>
            </a:pPr>
            <a:r>
              <a:rPr lang="en-US" sz="900" dirty="0">
                <a:latin typeface="Lucida Console"/>
                <a:cs typeface="Lucida Console"/>
              </a:rPr>
              <a:t>0.00% 132165    0  275  PK , Pakistan </a:t>
            </a:r>
          </a:p>
          <a:p>
            <a:pPr marL="0" indent="0">
              <a:buNone/>
            </a:pPr>
            <a:r>
              <a:rPr lang="en-US" sz="900" dirty="0">
                <a:latin typeface="Lucida Console"/>
                <a:cs typeface="Lucida Console"/>
              </a:rPr>
              <a:t>0.37%  55831    1  273  IN AIRCEL-IN </a:t>
            </a:r>
            <a:r>
              <a:rPr lang="en-US" sz="900" dirty="0" err="1">
                <a:latin typeface="Lucida Console"/>
                <a:cs typeface="Lucida Console"/>
              </a:rPr>
              <a:t>Aircel</a:t>
            </a:r>
            <a:r>
              <a:rPr lang="en-US" sz="900" dirty="0">
                <a:latin typeface="Lucida Console"/>
                <a:cs typeface="Lucida Console"/>
              </a:rPr>
              <a:t> Ltd., India </a:t>
            </a:r>
          </a:p>
          <a:p>
            <a:pPr marL="0" indent="0">
              <a:buNone/>
            </a:pPr>
            <a:r>
              <a:rPr lang="en-US" sz="900" dirty="0">
                <a:latin typeface="Lucida Console"/>
                <a:cs typeface="Lucida Console"/>
              </a:rPr>
              <a:t>0.00%   9845    0  269  KR CJCKN-AS-KR CJ-CABLENET, Republic of Korea</a:t>
            </a:r>
          </a:p>
          <a:p>
            <a:pPr marL="0" indent="0">
              <a:buNone/>
            </a:pPr>
            <a:r>
              <a:rPr lang="en-US" sz="900" dirty="0">
                <a:latin typeface="Lucida Console"/>
                <a:cs typeface="Lucida Console"/>
              </a:rPr>
              <a:t>0.00%  28548    0  269  MX </a:t>
            </a:r>
            <a:r>
              <a:rPr lang="en-US" sz="900" dirty="0" err="1">
                <a:latin typeface="Lucida Console"/>
                <a:cs typeface="Lucida Console"/>
              </a:rPr>
              <a:t>Cablevisi?n</a:t>
            </a:r>
            <a:r>
              <a:rPr lang="en-US" sz="900" dirty="0">
                <a:latin typeface="Lucida Console"/>
                <a:cs typeface="Lucida Console"/>
              </a:rPr>
              <a:t>, S.A. de C.V., Mexico </a:t>
            </a:r>
          </a:p>
          <a:p>
            <a:pPr marL="0" indent="0">
              <a:buNone/>
            </a:pPr>
            <a:r>
              <a:rPr lang="en-US" sz="900" dirty="0">
                <a:latin typeface="Lucida Console"/>
                <a:cs typeface="Lucida Console"/>
              </a:rPr>
              <a:t>0.00%   9689    0  265  KR FCABLE-AS </a:t>
            </a:r>
            <a:r>
              <a:rPr lang="en-US" sz="900" dirty="0" err="1">
                <a:latin typeface="Lucida Console"/>
                <a:cs typeface="Lucida Console"/>
              </a:rPr>
              <a:t>Qrix</a:t>
            </a:r>
            <a:r>
              <a:rPr lang="en-US" sz="900" dirty="0">
                <a:latin typeface="Lucida Console"/>
                <a:cs typeface="Lucida Console"/>
              </a:rPr>
              <a:t>, Inc., Republic of Korea</a:t>
            </a:r>
          </a:p>
          <a:p>
            <a:pPr marL="0" indent="0">
              <a:buNone/>
            </a:pPr>
            <a:r>
              <a:rPr lang="en-US" sz="900" dirty="0" smtClean="0">
                <a:latin typeface="Lucida Console"/>
                <a:cs typeface="Lucida Console"/>
              </a:rPr>
              <a:t>+ 232 </a:t>
            </a:r>
            <a:r>
              <a:rPr lang="en-US" sz="900" dirty="0" smtClean="0">
                <a:latin typeface="Lucida Console"/>
                <a:cs typeface="Lucida Console"/>
              </a:rPr>
              <a:t>more! </a:t>
            </a:r>
          </a:p>
        </p:txBody>
      </p:sp>
      <p:sp>
        <p:nvSpPr>
          <p:cNvPr id="7" name="TextBox 6"/>
          <p:cNvSpPr txBox="1"/>
          <p:nvPr/>
        </p:nvSpPr>
        <p:spPr>
          <a:xfrm>
            <a:off x="979236" y="846873"/>
            <a:ext cx="1431142" cy="369332"/>
          </a:xfrm>
          <a:prstGeom prst="rect">
            <a:avLst/>
          </a:prstGeom>
          <a:noFill/>
        </p:spPr>
        <p:txBody>
          <a:bodyPr wrap="none" rtlCol="0">
            <a:spAutoFit/>
          </a:bodyPr>
          <a:lstStyle/>
          <a:p>
            <a:r>
              <a:rPr lang="en-US" dirty="0" smtClean="0">
                <a:latin typeface="Powderfinger Type"/>
                <a:cs typeface="Powderfinger Type"/>
              </a:rPr>
              <a:t>Countries</a:t>
            </a:r>
            <a:endParaRPr lang="en-US" dirty="0">
              <a:latin typeface="Powderfinger Type"/>
              <a:cs typeface="Powderfinger Type"/>
            </a:endParaRPr>
          </a:p>
        </p:txBody>
      </p:sp>
      <p:sp>
        <p:nvSpPr>
          <p:cNvPr id="8" name="TextBox 7"/>
          <p:cNvSpPr txBox="1"/>
          <p:nvPr/>
        </p:nvSpPr>
        <p:spPr>
          <a:xfrm>
            <a:off x="4612515" y="826427"/>
            <a:ext cx="738655" cy="369332"/>
          </a:xfrm>
          <a:prstGeom prst="rect">
            <a:avLst/>
          </a:prstGeom>
          <a:noFill/>
        </p:spPr>
        <p:txBody>
          <a:bodyPr wrap="none" rtlCol="0">
            <a:spAutoFit/>
          </a:bodyPr>
          <a:lstStyle/>
          <a:p>
            <a:r>
              <a:rPr lang="en-US" dirty="0" smtClean="0">
                <a:latin typeface="Powderfinger Type"/>
                <a:cs typeface="Powderfinger Type"/>
              </a:rPr>
              <a:t>AS’s</a:t>
            </a:r>
            <a:endParaRPr lang="en-US" dirty="0">
              <a:latin typeface="Powderfinger Type"/>
              <a:cs typeface="Powderfinger Type"/>
            </a:endParaRPr>
          </a:p>
        </p:txBody>
      </p:sp>
      <p:sp>
        <p:nvSpPr>
          <p:cNvPr id="9" name="TextBox 8"/>
          <p:cNvSpPr txBox="1"/>
          <p:nvPr/>
        </p:nvSpPr>
        <p:spPr>
          <a:xfrm>
            <a:off x="327757" y="6309829"/>
            <a:ext cx="2082621" cy="276999"/>
          </a:xfrm>
          <a:prstGeom prst="rect">
            <a:avLst/>
          </a:prstGeom>
          <a:noFill/>
        </p:spPr>
        <p:txBody>
          <a:bodyPr wrap="none" rtlCol="0">
            <a:spAutoFit/>
          </a:bodyPr>
          <a:lstStyle/>
          <a:p>
            <a:r>
              <a:rPr lang="en-US" sz="1200" dirty="0" smtClean="0"/>
              <a:t>Countries &gt; 100 sample points</a:t>
            </a:r>
            <a:endParaRPr lang="en-US" sz="1200" dirty="0"/>
          </a:p>
        </p:txBody>
      </p:sp>
      <p:sp>
        <p:nvSpPr>
          <p:cNvPr id="10" name="TextBox 9"/>
          <p:cNvSpPr txBox="1"/>
          <p:nvPr/>
        </p:nvSpPr>
        <p:spPr>
          <a:xfrm>
            <a:off x="4922618" y="6523737"/>
            <a:ext cx="1659429" cy="276999"/>
          </a:xfrm>
          <a:prstGeom prst="rect">
            <a:avLst/>
          </a:prstGeom>
          <a:noFill/>
        </p:spPr>
        <p:txBody>
          <a:bodyPr wrap="none" rtlCol="0">
            <a:spAutoFit/>
          </a:bodyPr>
          <a:lstStyle/>
          <a:p>
            <a:r>
              <a:rPr lang="en-US" sz="1200" dirty="0" smtClean="0"/>
              <a:t>AS’s &gt; 50 sample points</a:t>
            </a:r>
            <a:endParaRPr lang="en-US" sz="1200" dirty="0"/>
          </a:p>
        </p:txBody>
      </p:sp>
      <p:cxnSp>
        <p:nvCxnSpPr>
          <p:cNvPr id="11" name="Straight Arrow Connector 10"/>
          <p:cNvCxnSpPr/>
          <p:nvPr/>
        </p:nvCxnSpPr>
        <p:spPr>
          <a:xfrm>
            <a:off x="1389600" y="1692427"/>
            <a:ext cx="0" cy="21040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a:off x="1106570" y="1564679"/>
            <a:ext cx="0" cy="3477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a:off x="815064" y="1376542"/>
            <a:ext cx="0" cy="52271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a:off x="289352" y="1729998"/>
            <a:ext cx="0" cy="18621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5161711" y="1696184"/>
            <a:ext cx="0" cy="21040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a:off x="4795532" y="1568436"/>
            <a:ext cx="0" cy="3477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a:off x="4307492" y="1380299"/>
            <a:ext cx="0" cy="52271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a:off x="3796898" y="1733755"/>
            <a:ext cx="0" cy="18621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52894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00" y="-211806"/>
            <a:ext cx="8229600" cy="1143000"/>
          </a:xfrm>
        </p:spPr>
        <p:txBody>
          <a:bodyPr>
            <a:noAutofit/>
          </a:bodyPr>
          <a:lstStyle/>
          <a:p>
            <a:pPr algn="l"/>
            <a:r>
              <a:rPr lang="en-US" sz="3200" dirty="0" err="1" smtClean="0">
                <a:latin typeface="Powderfinger Type"/>
                <a:cs typeface="Powderfinger Type"/>
              </a:rPr>
              <a:t>Nordunet</a:t>
            </a:r>
            <a:r>
              <a:rPr lang="en-US" sz="3200" dirty="0" smtClean="0">
                <a:latin typeface="Powderfinger Type"/>
                <a:cs typeface="Powderfinger Type"/>
              </a:rPr>
              <a:t> Countries</a:t>
            </a:r>
            <a:endParaRPr lang="en-US" sz="3200" dirty="0">
              <a:latin typeface="Powderfinger Type"/>
              <a:cs typeface="Powderfinger Type"/>
            </a:endParaRPr>
          </a:p>
        </p:txBody>
      </p:sp>
      <p:sp>
        <p:nvSpPr>
          <p:cNvPr id="5" name="Content Placeholder 2"/>
          <p:cNvSpPr>
            <a:spLocks noGrp="1"/>
          </p:cNvSpPr>
          <p:nvPr>
            <p:ph idx="1"/>
          </p:nvPr>
        </p:nvSpPr>
        <p:spPr>
          <a:xfrm>
            <a:off x="181788" y="1195759"/>
            <a:ext cx="4163573" cy="4787189"/>
          </a:xfrm>
        </p:spPr>
        <p:txBody>
          <a:bodyPr>
            <a:noAutofit/>
          </a:bodyPr>
          <a:lstStyle/>
          <a:p>
            <a:pPr marL="0" indent="0">
              <a:buNone/>
            </a:pPr>
            <a:r>
              <a:rPr lang="en-US" sz="900" dirty="0" smtClean="0">
                <a:latin typeface="Lucida Console"/>
                <a:cs typeface="Lucida Console"/>
              </a:rPr>
              <a:t>% who  CC   sample client counts</a:t>
            </a:r>
          </a:p>
          <a:p>
            <a:pPr marL="0" indent="0">
              <a:buNone/>
            </a:pPr>
            <a:r>
              <a:rPr lang="en-US" sz="900" dirty="0" smtClean="0">
                <a:latin typeface="Lucida Console"/>
                <a:cs typeface="Lucida Console"/>
              </a:rPr>
              <a:t> use        DNSSEC</a:t>
            </a:r>
          </a:p>
          <a:p>
            <a:pPr marL="0" indent="0">
              <a:buNone/>
            </a:pPr>
            <a:r>
              <a:rPr lang="en-US" sz="900" dirty="0" smtClean="0">
                <a:latin typeface="Lucida Console"/>
                <a:cs typeface="Lucida Console"/>
              </a:rPr>
              <a:t>DNSSEC          Total</a:t>
            </a:r>
          </a:p>
          <a:p>
            <a:pPr marL="0" indent="0">
              <a:buNone/>
            </a:pPr>
            <a:endParaRPr lang="en-US" sz="900" dirty="0" smtClean="0">
              <a:latin typeface="Lucida Console"/>
              <a:cs typeface="Lucida Console"/>
            </a:endParaRPr>
          </a:p>
          <a:p>
            <a:pPr marL="0" indent="0">
              <a:buNone/>
            </a:pPr>
            <a:r>
              <a:rPr lang="en-US" sz="900" dirty="0">
                <a:latin typeface="Lucida Console"/>
                <a:cs typeface="Lucida Console"/>
              </a:rPr>
              <a:t>62.74% SE  820 1307  Sweden </a:t>
            </a:r>
          </a:p>
          <a:p>
            <a:pPr marL="0" indent="0">
              <a:buNone/>
            </a:pPr>
            <a:r>
              <a:rPr lang="en-US" sz="900" dirty="0">
                <a:latin typeface="Lucida Console"/>
                <a:cs typeface="Lucida Console"/>
              </a:rPr>
              <a:t>37.60% FI  141  375  Finland </a:t>
            </a:r>
          </a:p>
          <a:p>
            <a:pPr marL="0" indent="0">
              <a:buNone/>
            </a:pPr>
            <a:r>
              <a:rPr lang="en-US" sz="900" dirty="0">
                <a:latin typeface="Lucida Console"/>
                <a:cs typeface="Lucida Console"/>
              </a:rPr>
              <a:t>13.57% NO  267 1968  Norway </a:t>
            </a:r>
          </a:p>
          <a:p>
            <a:pPr marL="0" indent="0">
              <a:buNone/>
            </a:pPr>
            <a:r>
              <a:rPr lang="en-US" sz="900" dirty="0" smtClean="0">
                <a:latin typeface="Lucida Console"/>
                <a:cs typeface="Lucida Console"/>
              </a:rPr>
              <a:t> 8.55</a:t>
            </a:r>
            <a:r>
              <a:rPr lang="en-US" sz="900" dirty="0">
                <a:latin typeface="Lucida Console"/>
                <a:cs typeface="Lucida Console"/>
              </a:rPr>
              <a:t>% DK  118 1380  Denmark </a:t>
            </a:r>
          </a:p>
          <a:p>
            <a:pPr marL="0" indent="0">
              <a:buNone/>
            </a:pPr>
            <a:r>
              <a:rPr lang="en-US" sz="900" dirty="0" smtClean="0">
                <a:latin typeface="Lucida Console"/>
                <a:cs typeface="Lucida Console"/>
              </a:rPr>
              <a:t> 5.97</a:t>
            </a:r>
            <a:r>
              <a:rPr lang="en-US" sz="900" dirty="0">
                <a:latin typeface="Lucida Console"/>
                <a:cs typeface="Lucida Console"/>
              </a:rPr>
              <a:t>% IS   12  201  Iceland </a:t>
            </a:r>
            <a:endParaRPr lang="en-US" sz="900" dirty="0">
              <a:latin typeface="Lucida Console"/>
              <a:cs typeface="Lucida Console"/>
            </a:endParaRPr>
          </a:p>
        </p:txBody>
      </p:sp>
      <p:sp>
        <p:nvSpPr>
          <p:cNvPr id="6" name="Content Placeholder 2"/>
          <p:cNvSpPr txBox="1">
            <a:spLocks/>
          </p:cNvSpPr>
          <p:nvPr/>
        </p:nvSpPr>
        <p:spPr>
          <a:xfrm>
            <a:off x="3399995" y="1206224"/>
            <a:ext cx="5540624" cy="478718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900" dirty="0" smtClean="0">
                <a:latin typeface="Lucida Console"/>
                <a:cs typeface="Lucida Console"/>
              </a:rPr>
              <a:t>% who  ASN     sample client counts</a:t>
            </a:r>
          </a:p>
          <a:p>
            <a:pPr marL="0" indent="0">
              <a:buFont typeface="Arial"/>
              <a:buNone/>
            </a:pPr>
            <a:r>
              <a:rPr lang="en-US" sz="900" dirty="0" smtClean="0">
                <a:latin typeface="Lucida Console"/>
                <a:cs typeface="Lucida Console"/>
              </a:rPr>
              <a:t> use           DNSSEC</a:t>
            </a:r>
          </a:p>
          <a:p>
            <a:pPr marL="0" indent="0">
              <a:buFont typeface="Arial"/>
              <a:buNone/>
            </a:pPr>
            <a:r>
              <a:rPr lang="en-US" sz="900" dirty="0" smtClean="0">
                <a:latin typeface="Lucida Console"/>
                <a:cs typeface="Lucida Console"/>
              </a:rPr>
              <a:t>DNSSEC              Total</a:t>
            </a:r>
          </a:p>
          <a:p>
            <a:pPr marL="0" indent="0">
              <a:buFont typeface="Arial"/>
              <a:buNone/>
            </a:pPr>
            <a:endParaRPr lang="en-US" sz="900" dirty="0" smtClean="0">
              <a:latin typeface="Lucida Console"/>
              <a:cs typeface="Lucida Console"/>
            </a:endParaRPr>
          </a:p>
          <a:p>
            <a:pPr marL="0" indent="0">
              <a:buNone/>
            </a:pPr>
            <a:r>
              <a:rPr lang="en-US" sz="900" dirty="0">
                <a:latin typeface="Lucida Console"/>
                <a:cs typeface="Lucida Console"/>
              </a:rPr>
              <a:t>98.37%  44034  121  123  SE HI3G Hi3G Access AB, Sweden </a:t>
            </a:r>
          </a:p>
          <a:p>
            <a:pPr marL="0" indent="0">
              <a:buNone/>
            </a:pPr>
            <a:r>
              <a:rPr lang="en-US" sz="900" dirty="0">
                <a:latin typeface="Lucida Console"/>
                <a:cs typeface="Lucida Console"/>
              </a:rPr>
              <a:t>95.00%   8473   57   60  SE BAHNHOF </a:t>
            </a:r>
            <a:r>
              <a:rPr lang="en-US" sz="900" dirty="0" err="1">
                <a:latin typeface="Lucida Console"/>
                <a:cs typeface="Lucida Console"/>
              </a:rPr>
              <a:t>Bahnhof</a:t>
            </a:r>
            <a:r>
              <a:rPr lang="en-US" sz="900" dirty="0">
                <a:latin typeface="Lucida Console"/>
                <a:cs typeface="Lucida Console"/>
              </a:rPr>
              <a:t> Internet AB, Sweden </a:t>
            </a:r>
          </a:p>
          <a:p>
            <a:pPr marL="0" indent="0">
              <a:buNone/>
            </a:pPr>
            <a:r>
              <a:rPr lang="en-US" sz="900" dirty="0">
                <a:latin typeface="Lucida Console"/>
                <a:cs typeface="Lucida Console"/>
              </a:rPr>
              <a:t>90.00%  29518   63   70  SE BREDBAND2 Bredband2 AB, Sweden </a:t>
            </a:r>
          </a:p>
          <a:p>
            <a:pPr marL="0" indent="0">
              <a:buNone/>
            </a:pPr>
            <a:r>
              <a:rPr lang="en-US" sz="900" dirty="0">
                <a:latin typeface="Lucida Console"/>
                <a:cs typeface="Lucida Console"/>
              </a:rPr>
              <a:t>89.33%   3301  268  300  SE TELIANET-SWEDEN </a:t>
            </a:r>
            <a:r>
              <a:rPr lang="en-US" sz="900" dirty="0" err="1">
                <a:latin typeface="Lucida Console"/>
                <a:cs typeface="Lucida Console"/>
              </a:rPr>
              <a:t>TeliaSonera</a:t>
            </a:r>
            <a:r>
              <a:rPr lang="en-US" sz="900" dirty="0">
                <a:latin typeface="Lucida Console"/>
                <a:cs typeface="Lucida Console"/>
              </a:rPr>
              <a:t> AB, Sweden </a:t>
            </a:r>
          </a:p>
          <a:p>
            <a:pPr marL="0" indent="0">
              <a:buNone/>
            </a:pPr>
            <a:r>
              <a:rPr lang="en-US" sz="900" dirty="0">
                <a:latin typeface="Lucida Console"/>
                <a:cs typeface="Lucida Console"/>
              </a:rPr>
              <a:t>63.99%  39651  247  386  SE COMHEM-SWEDEN Com Hem Sweden, Sweden </a:t>
            </a:r>
          </a:p>
          <a:p>
            <a:pPr marL="0" indent="0">
              <a:buNone/>
            </a:pPr>
            <a:r>
              <a:rPr lang="en-US" sz="900" dirty="0">
                <a:latin typeface="Lucida Console"/>
                <a:cs typeface="Lucida Console"/>
              </a:rPr>
              <a:t>54.77%  16086  109  199  FI DNA DNA </a:t>
            </a:r>
            <a:r>
              <a:rPr lang="en-US" sz="900" dirty="0" err="1">
                <a:latin typeface="Lucida Console"/>
                <a:cs typeface="Lucida Console"/>
              </a:rPr>
              <a:t>Oy</a:t>
            </a:r>
            <a:r>
              <a:rPr lang="en-US" sz="900" dirty="0">
                <a:latin typeface="Lucida Console"/>
                <a:cs typeface="Lucida Console"/>
              </a:rPr>
              <a:t>, Finland </a:t>
            </a:r>
          </a:p>
          <a:p>
            <a:pPr marL="0" indent="0">
              <a:buNone/>
            </a:pPr>
            <a:r>
              <a:rPr lang="en-US" sz="900" dirty="0">
                <a:latin typeface="Lucida Console"/>
                <a:cs typeface="Lucida Console"/>
              </a:rPr>
              <a:t>23.92%   2119  237  991  NO TELENOR-NEXTEL Telenor </a:t>
            </a:r>
            <a:r>
              <a:rPr lang="en-US" sz="900" dirty="0" err="1">
                <a:latin typeface="Lucida Console"/>
                <a:cs typeface="Lucida Console"/>
              </a:rPr>
              <a:t>Norge</a:t>
            </a:r>
            <a:r>
              <a:rPr lang="en-US" sz="900" dirty="0">
                <a:latin typeface="Lucida Console"/>
                <a:cs typeface="Lucida Console"/>
              </a:rPr>
              <a:t> AS, Norway </a:t>
            </a:r>
          </a:p>
          <a:p>
            <a:pPr marL="0" indent="0">
              <a:buNone/>
            </a:pPr>
            <a:r>
              <a:rPr lang="en-US" sz="900" dirty="0">
                <a:latin typeface="Lucida Console"/>
                <a:cs typeface="Lucida Console"/>
              </a:rPr>
              <a:t>10.14%  12969    7   69  IS VODAFONE_ICELAND </a:t>
            </a:r>
            <a:r>
              <a:rPr lang="en-US" sz="900" dirty="0" err="1">
                <a:latin typeface="Lucida Console"/>
                <a:cs typeface="Lucida Console"/>
              </a:rPr>
              <a:t>Fjarskipti</a:t>
            </a:r>
            <a:r>
              <a:rPr lang="en-US" sz="900" dirty="0">
                <a:latin typeface="Lucida Console"/>
                <a:cs typeface="Lucida Console"/>
              </a:rPr>
              <a:t> </a:t>
            </a:r>
            <a:r>
              <a:rPr lang="en-US" sz="900" dirty="0" err="1">
                <a:latin typeface="Lucida Console"/>
                <a:cs typeface="Lucida Console"/>
              </a:rPr>
              <a:t>ehf</a:t>
            </a:r>
            <a:r>
              <a:rPr lang="en-US" sz="900" dirty="0">
                <a:latin typeface="Lucida Console"/>
                <a:cs typeface="Lucida Console"/>
              </a:rPr>
              <a:t>, Iceland </a:t>
            </a:r>
          </a:p>
          <a:p>
            <a:pPr marL="0" indent="0">
              <a:buNone/>
            </a:pPr>
            <a:r>
              <a:rPr lang="en-US" sz="900" dirty="0" smtClean="0">
                <a:latin typeface="Lucida Console"/>
                <a:cs typeface="Lucida Console"/>
              </a:rPr>
              <a:t> 6.95</a:t>
            </a:r>
            <a:r>
              <a:rPr lang="en-US" sz="900" dirty="0">
                <a:latin typeface="Lucida Console"/>
                <a:cs typeface="Lucida Console"/>
              </a:rPr>
              <a:t>%   3292   47  676  DK TDC TDC Data Networks, Denmark </a:t>
            </a:r>
          </a:p>
          <a:p>
            <a:pPr marL="0" indent="0">
              <a:buNone/>
            </a:pPr>
            <a:r>
              <a:rPr lang="en-US" sz="900" dirty="0" smtClean="0">
                <a:latin typeface="Lucida Console"/>
                <a:cs typeface="Lucida Console"/>
              </a:rPr>
              <a:t> 4.10</a:t>
            </a:r>
            <a:r>
              <a:rPr lang="en-US" sz="900" dirty="0">
                <a:latin typeface="Lucida Console"/>
                <a:cs typeface="Lucida Console"/>
              </a:rPr>
              <a:t>%  29695    5  122  NO LYSE-AS </a:t>
            </a:r>
            <a:r>
              <a:rPr lang="en-US" sz="900" dirty="0" err="1">
                <a:latin typeface="Lucida Console"/>
                <a:cs typeface="Lucida Console"/>
              </a:rPr>
              <a:t>Altibox</a:t>
            </a:r>
            <a:r>
              <a:rPr lang="en-US" sz="900" dirty="0">
                <a:latin typeface="Lucida Console"/>
                <a:cs typeface="Lucida Console"/>
              </a:rPr>
              <a:t> AS, Norway </a:t>
            </a:r>
          </a:p>
          <a:p>
            <a:pPr marL="0" indent="0">
              <a:buNone/>
            </a:pPr>
            <a:r>
              <a:rPr lang="en-US" sz="900" dirty="0" smtClean="0">
                <a:latin typeface="Lucida Console"/>
                <a:cs typeface="Lucida Console"/>
              </a:rPr>
              <a:t> 3.45</a:t>
            </a:r>
            <a:r>
              <a:rPr lang="en-US" sz="900" dirty="0">
                <a:latin typeface="Lucida Console"/>
                <a:cs typeface="Lucida Console"/>
              </a:rPr>
              <a:t>% 197288    3   87  DK , Denmark </a:t>
            </a:r>
          </a:p>
          <a:p>
            <a:pPr marL="0" indent="0">
              <a:buNone/>
            </a:pPr>
            <a:r>
              <a:rPr lang="en-US" sz="900" dirty="0" smtClean="0">
                <a:latin typeface="Lucida Console"/>
                <a:cs typeface="Lucida Console"/>
              </a:rPr>
              <a:t> 2.73</a:t>
            </a:r>
            <a:r>
              <a:rPr lang="en-US" sz="900" dirty="0">
                <a:latin typeface="Lucida Console"/>
                <a:cs typeface="Lucida Console"/>
              </a:rPr>
              <a:t>%  39554    3  110  DK FULLRATE </a:t>
            </a:r>
            <a:r>
              <a:rPr lang="en-US" sz="900" dirty="0" err="1">
                <a:latin typeface="Lucida Console"/>
                <a:cs typeface="Lucida Console"/>
              </a:rPr>
              <a:t>Fullrate</a:t>
            </a:r>
            <a:r>
              <a:rPr lang="en-US" sz="900" dirty="0">
                <a:latin typeface="Lucida Console"/>
                <a:cs typeface="Lucida Console"/>
              </a:rPr>
              <a:t> A/S, Denmark </a:t>
            </a:r>
          </a:p>
          <a:p>
            <a:pPr marL="0" indent="0">
              <a:buNone/>
            </a:pPr>
            <a:r>
              <a:rPr lang="en-US" sz="900" dirty="0" smtClean="0">
                <a:latin typeface="Lucida Console"/>
                <a:cs typeface="Lucida Console"/>
              </a:rPr>
              <a:t> 2.56</a:t>
            </a:r>
            <a:r>
              <a:rPr lang="en-US" sz="900" dirty="0">
                <a:latin typeface="Lucida Console"/>
                <a:cs typeface="Lucida Console"/>
              </a:rPr>
              <a:t>%   2116    4  156  NO ASN-CATCHCOM </a:t>
            </a:r>
            <a:r>
              <a:rPr lang="en-US" sz="900" dirty="0" err="1">
                <a:latin typeface="Lucida Console"/>
                <a:cs typeface="Lucida Console"/>
              </a:rPr>
              <a:t>Ventelo</a:t>
            </a:r>
            <a:r>
              <a:rPr lang="en-US" sz="900" dirty="0">
                <a:latin typeface="Lucida Console"/>
                <a:cs typeface="Lucida Console"/>
              </a:rPr>
              <a:t> AS, Norway </a:t>
            </a:r>
          </a:p>
          <a:p>
            <a:pPr marL="0" indent="0">
              <a:buNone/>
            </a:pPr>
            <a:r>
              <a:rPr lang="en-US" sz="900" dirty="0" smtClean="0">
                <a:latin typeface="Lucida Console"/>
                <a:cs typeface="Lucida Console"/>
              </a:rPr>
              <a:t> 1.64</a:t>
            </a:r>
            <a:r>
              <a:rPr lang="en-US" sz="900" dirty="0">
                <a:latin typeface="Lucida Console"/>
                <a:cs typeface="Lucida Console"/>
              </a:rPr>
              <a:t>%   3308    1   61  SE TELIANET-DENMARK </a:t>
            </a:r>
            <a:r>
              <a:rPr lang="en-US" sz="900" dirty="0" err="1">
                <a:latin typeface="Lucida Console"/>
                <a:cs typeface="Lucida Console"/>
              </a:rPr>
              <a:t>TeliaNet</a:t>
            </a:r>
            <a:r>
              <a:rPr lang="en-US" sz="900" dirty="0">
                <a:latin typeface="Lucida Console"/>
                <a:cs typeface="Lucida Console"/>
              </a:rPr>
              <a:t> Denmark, Sweden </a:t>
            </a:r>
          </a:p>
          <a:p>
            <a:pPr marL="0" indent="0">
              <a:buNone/>
            </a:pPr>
            <a:r>
              <a:rPr lang="en-US" sz="900" dirty="0" smtClean="0">
                <a:latin typeface="Lucida Console"/>
                <a:cs typeface="Lucida Console"/>
              </a:rPr>
              <a:t> 1.61</a:t>
            </a:r>
            <a:r>
              <a:rPr lang="en-US" sz="900" dirty="0">
                <a:latin typeface="Lucida Console"/>
                <a:cs typeface="Lucida Console"/>
              </a:rPr>
              <a:t>%   9158    2  124  DK TELENOR_DANMARK_AS Telenor A/S, Denmark </a:t>
            </a:r>
          </a:p>
          <a:p>
            <a:pPr marL="0" indent="0">
              <a:buNone/>
            </a:pPr>
            <a:r>
              <a:rPr lang="en-US" sz="900" dirty="0" smtClean="0">
                <a:latin typeface="Lucida Console"/>
                <a:cs typeface="Lucida Console"/>
              </a:rPr>
              <a:t> 1.03</a:t>
            </a:r>
            <a:r>
              <a:rPr lang="en-US" sz="900" dirty="0">
                <a:latin typeface="Lucida Console"/>
                <a:cs typeface="Lucida Console"/>
              </a:rPr>
              <a:t>%  15659    2  194  NO NEXTGENTEL NEXTGENTEL Autonomous System, Norway </a:t>
            </a:r>
          </a:p>
          <a:p>
            <a:pPr marL="0" indent="0">
              <a:buNone/>
            </a:pPr>
            <a:r>
              <a:rPr lang="en-US" sz="900" dirty="0" smtClean="0">
                <a:latin typeface="Lucida Console"/>
                <a:cs typeface="Lucida Console"/>
              </a:rPr>
              <a:t> 1.01</a:t>
            </a:r>
            <a:r>
              <a:rPr lang="en-US" sz="900" dirty="0">
                <a:latin typeface="Lucida Console"/>
                <a:cs typeface="Lucida Console"/>
              </a:rPr>
              <a:t>%   6677    1   99  IS ICENET-AS1 </a:t>
            </a:r>
            <a:r>
              <a:rPr lang="en-US" sz="900" dirty="0" err="1">
                <a:latin typeface="Lucida Console"/>
                <a:cs typeface="Lucida Console"/>
              </a:rPr>
              <a:t>Siminn</a:t>
            </a:r>
            <a:r>
              <a:rPr lang="en-US" sz="900" dirty="0">
                <a:latin typeface="Lucida Console"/>
                <a:cs typeface="Lucida Console"/>
              </a:rPr>
              <a:t> </a:t>
            </a:r>
            <a:r>
              <a:rPr lang="en-US" sz="900" dirty="0" err="1">
                <a:latin typeface="Lucida Console"/>
                <a:cs typeface="Lucida Console"/>
              </a:rPr>
              <a:t>hf</a:t>
            </a:r>
            <a:r>
              <a:rPr lang="en-US" sz="900" dirty="0">
                <a:latin typeface="Lucida Console"/>
                <a:cs typeface="Lucida Console"/>
              </a:rPr>
              <a:t>, Iceland </a:t>
            </a:r>
          </a:p>
          <a:p>
            <a:pPr marL="0" indent="0">
              <a:buNone/>
            </a:pPr>
            <a:r>
              <a:rPr lang="en-US" sz="900" dirty="0" smtClean="0">
                <a:latin typeface="Lucida Console"/>
                <a:cs typeface="Lucida Console"/>
              </a:rPr>
              <a:t> 0.50</a:t>
            </a:r>
            <a:r>
              <a:rPr lang="en-US" sz="900" dirty="0">
                <a:latin typeface="Lucida Console"/>
                <a:cs typeface="Lucida Console"/>
              </a:rPr>
              <a:t>%  41164    1  202  NO GET-NO GET Norway, Norway </a:t>
            </a:r>
            <a:endParaRPr lang="en-US" sz="900" dirty="0" smtClean="0">
              <a:latin typeface="Lucida Console"/>
              <a:cs typeface="Lucida Console"/>
            </a:endParaRPr>
          </a:p>
          <a:p>
            <a:pPr marL="0" indent="0">
              <a:buNone/>
            </a:pPr>
            <a:endParaRPr lang="en-US" sz="900" dirty="0">
              <a:latin typeface="Lucida Console"/>
              <a:cs typeface="Lucida Console"/>
            </a:endParaRPr>
          </a:p>
        </p:txBody>
      </p:sp>
      <p:sp>
        <p:nvSpPr>
          <p:cNvPr id="7" name="TextBox 6"/>
          <p:cNvSpPr txBox="1"/>
          <p:nvPr/>
        </p:nvSpPr>
        <p:spPr>
          <a:xfrm>
            <a:off x="979236" y="846873"/>
            <a:ext cx="1431142" cy="369332"/>
          </a:xfrm>
          <a:prstGeom prst="rect">
            <a:avLst/>
          </a:prstGeom>
          <a:noFill/>
        </p:spPr>
        <p:txBody>
          <a:bodyPr wrap="none" rtlCol="0">
            <a:spAutoFit/>
          </a:bodyPr>
          <a:lstStyle/>
          <a:p>
            <a:r>
              <a:rPr lang="en-US" dirty="0" smtClean="0">
                <a:latin typeface="Powderfinger Type"/>
                <a:cs typeface="Powderfinger Type"/>
              </a:rPr>
              <a:t>Countries</a:t>
            </a:r>
            <a:endParaRPr lang="en-US" dirty="0">
              <a:latin typeface="Powderfinger Type"/>
              <a:cs typeface="Powderfinger Type"/>
            </a:endParaRPr>
          </a:p>
        </p:txBody>
      </p:sp>
      <p:sp>
        <p:nvSpPr>
          <p:cNvPr id="8" name="TextBox 7"/>
          <p:cNvSpPr txBox="1"/>
          <p:nvPr/>
        </p:nvSpPr>
        <p:spPr>
          <a:xfrm>
            <a:off x="4367036" y="826427"/>
            <a:ext cx="738655" cy="369332"/>
          </a:xfrm>
          <a:prstGeom prst="rect">
            <a:avLst/>
          </a:prstGeom>
          <a:noFill/>
        </p:spPr>
        <p:txBody>
          <a:bodyPr wrap="none" rtlCol="0">
            <a:spAutoFit/>
          </a:bodyPr>
          <a:lstStyle/>
          <a:p>
            <a:r>
              <a:rPr lang="en-US" dirty="0" smtClean="0">
                <a:latin typeface="Powderfinger Type"/>
                <a:cs typeface="Powderfinger Type"/>
              </a:rPr>
              <a:t>AS’s</a:t>
            </a:r>
            <a:endParaRPr lang="en-US" dirty="0">
              <a:latin typeface="Powderfinger Type"/>
              <a:cs typeface="Powderfinger Type"/>
            </a:endParaRPr>
          </a:p>
        </p:txBody>
      </p:sp>
      <p:sp>
        <p:nvSpPr>
          <p:cNvPr id="10" name="TextBox 9"/>
          <p:cNvSpPr txBox="1"/>
          <p:nvPr/>
        </p:nvSpPr>
        <p:spPr>
          <a:xfrm>
            <a:off x="4111470" y="4901593"/>
            <a:ext cx="1659429" cy="276999"/>
          </a:xfrm>
          <a:prstGeom prst="rect">
            <a:avLst/>
          </a:prstGeom>
          <a:noFill/>
        </p:spPr>
        <p:txBody>
          <a:bodyPr wrap="none" rtlCol="0">
            <a:spAutoFit/>
          </a:bodyPr>
          <a:lstStyle/>
          <a:p>
            <a:r>
              <a:rPr lang="en-US" sz="1200" dirty="0" smtClean="0"/>
              <a:t>AS’s &gt; 50 sample points</a:t>
            </a:r>
            <a:endParaRPr lang="en-US" sz="1200" dirty="0"/>
          </a:p>
        </p:txBody>
      </p:sp>
      <p:cxnSp>
        <p:nvCxnSpPr>
          <p:cNvPr id="11" name="Straight Arrow Connector 10"/>
          <p:cNvCxnSpPr/>
          <p:nvPr/>
        </p:nvCxnSpPr>
        <p:spPr>
          <a:xfrm>
            <a:off x="1389600" y="1692427"/>
            <a:ext cx="0" cy="21040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a:off x="1106570" y="1564679"/>
            <a:ext cx="0" cy="3477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a:off x="815064" y="1376542"/>
            <a:ext cx="0" cy="52271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a:off x="289352" y="1729998"/>
            <a:ext cx="0" cy="18621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4916232" y="1696184"/>
            <a:ext cx="0" cy="21040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a:off x="4550053" y="1568436"/>
            <a:ext cx="0" cy="3477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a:off x="4062013" y="1380299"/>
            <a:ext cx="0" cy="52271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a:off x="3551419" y="1733755"/>
            <a:ext cx="0" cy="18621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 name="TextBox 2"/>
          <p:cNvSpPr txBox="1"/>
          <p:nvPr/>
        </p:nvSpPr>
        <p:spPr>
          <a:xfrm>
            <a:off x="2102560" y="4279413"/>
            <a:ext cx="184666"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42009843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207</TotalTime>
  <Words>1721</Words>
  <Application>Microsoft Macintosh PowerPoint</Application>
  <PresentationFormat>On-screen Show (4:3)</PresentationFormat>
  <Paragraphs>187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Measuring DNSSEC Use</vt:lpstr>
      <vt:lpstr>DNSSEC Use in Resolvers and Clients</vt:lpstr>
      <vt:lpstr>Where are these DNSSEC users?</vt:lpstr>
      <vt:lpstr>Where aren’t these DNSSEC users?</vt:lpstr>
      <vt:lpstr>Nordunet Countries</vt:lpstr>
    </vt:vector>
  </TitlesOfParts>
  <Company>APNIC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Geoff Huston</dc:creator>
  <cp:lastModifiedBy>Geoff Huston</cp:lastModifiedBy>
  <cp:revision>14</cp:revision>
  <dcterms:created xsi:type="dcterms:W3CDTF">2012-09-15T10:26:51Z</dcterms:created>
  <dcterms:modified xsi:type="dcterms:W3CDTF">2012-09-18T09:22:08Z</dcterms:modified>
</cp:coreProperties>
</file>