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8"/>
  </p:notesMasterIdLst>
  <p:sldIdLst>
    <p:sldId id="256" r:id="rId2"/>
    <p:sldId id="269" r:id="rId3"/>
    <p:sldId id="324" r:id="rId4"/>
    <p:sldId id="270" r:id="rId5"/>
    <p:sldId id="271" r:id="rId6"/>
    <p:sldId id="272" r:id="rId7"/>
    <p:sldId id="274" r:id="rId8"/>
    <p:sldId id="275" r:id="rId9"/>
    <p:sldId id="276" r:id="rId10"/>
    <p:sldId id="277" r:id="rId11"/>
    <p:sldId id="279" r:id="rId12"/>
    <p:sldId id="282" r:id="rId13"/>
    <p:sldId id="284" r:id="rId14"/>
    <p:sldId id="285" r:id="rId15"/>
    <p:sldId id="265" r:id="rId16"/>
    <p:sldId id="264" r:id="rId17"/>
    <p:sldId id="266" r:id="rId18"/>
    <p:sldId id="303" r:id="rId19"/>
    <p:sldId id="316" r:id="rId20"/>
    <p:sldId id="258" r:id="rId21"/>
    <p:sldId id="304" r:id="rId22"/>
    <p:sldId id="267" r:id="rId23"/>
    <p:sldId id="323" r:id="rId24"/>
    <p:sldId id="312" r:id="rId25"/>
    <p:sldId id="313" r:id="rId26"/>
    <p:sldId id="310" r:id="rId27"/>
    <p:sldId id="311" r:id="rId28"/>
    <p:sldId id="259" r:id="rId29"/>
    <p:sldId id="330" r:id="rId30"/>
    <p:sldId id="287" r:id="rId31"/>
    <p:sldId id="299" r:id="rId32"/>
    <p:sldId id="297" r:id="rId33"/>
    <p:sldId id="294" r:id="rId34"/>
    <p:sldId id="318" r:id="rId35"/>
    <p:sldId id="322" r:id="rId36"/>
    <p:sldId id="300" r:id="rId37"/>
    <p:sldId id="334" r:id="rId38"/>
    <p:sldId id="331" r:id="rId39"/>
    <p:sldId id="335" r:id="rId40"/>
    <p:sldId id="288" r:id="rId41"/>
    <p:sldId id="306" r:id="rId42"/>
    <p:sldId id="307" r:id="rId43"/>
    <p:sldId id="325" r:id="rId44"/>
    <p:sldId id="326" r:id="rId45"/>
    <p:sldId id="336" r:id="rId46"/>
    <p:sldId id="314" r:id="rId47"/>
    <p:sldId id="302" r:id="rId48"/>
    <p:sldId id="320" r:id="rId49"/>
    <p:sldId id="296" r:id="rId50"/>
    <p:sldId id="332" r:id="rId51"/>
    <p:sldId id="333" r:id="rId52"/>
    <p:sldId id="295" r:id="rId53"/>
    <p:sldId id="329" r:id="rId54"/>
    <p:sldId id="321" r:id="rId55"/>
    <p:sldId id="305" r:id="rId56"/>
    <p:sldId id="298"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E3D894"/>
    <a:srgbClr val="D7D578"/>
    <a:srgbClr val="7380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7"/>
    <p:restoredTop sz="95492"/>
  </p:normalViewPr>
  <p:slideViewPr>
    <p:cSldViewPr snapToGrid="0" snapToObjects="1">
      <p:cViewPr>
        <p:scale>
          <a:sx n="275" d="100"/>
          <a:sy n="275" d="100"/>
        </p:scale>
        <p:origin x="4840" y="109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1841C4-0A33-A246-8B73-DE5BC1DD9DE8}" type="datetimeFigureOut">
              <a:rPr lang="en-AU" smtClean="0"/>
              <a:t>29/11/17</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AFAEB8-1B09-C143-BA91-760307BEAFB6}" type="slidenum">
              <a:rPr lang="en-AU" smtClean="0"/>
              <a:t>‹#›</a:t>
            </a:fld>
            <a:endParaRPr lang="en-AU"/>
          </a:p>
        </p:txBody>
      </p:sp>
    </p:spTree>
    <p:extLst>
      <p:ext uri="{BB962C8B-B14F-4D97-AF65-F5344CB8AC3E}">
        <p14:creationId xmlns:p14="http://schemas.microsoft.com/office/powerpoint/2010/main" val="1855216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867BDF2-2681-BE4C-BEE4-6176DD2A28A8}"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689F0-F0E3-F149-BD0B-2A772712D30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67BDF2-2681-BE4C-BEE4-6176DD2A28A8}"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689F0-F0E3-F149-BD0B-2A772712D30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67BDF2-2681-BE4C-BEE4-6176DD2A28A8}"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689F0-F0E3-F149-BD0B-2A772712D30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67BDF2-2681-BE4C-BEE4-6176DD2A28A8}"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689F0-F0E3-F149-BD0B-2A772712D30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67BDF2-2681-BE4C-BEE4-6176DD2A28A8}"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689F0-F0E3-F149-BD0B-2A772712D30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867BDF2-2681-BE4C-BEE4-6176DD2A28A8}" type="datetimeFigureOut">
              <a:rPr lang="en-US" smtClean="0"/>
              <a:t>11/29/17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689F0-F0E3-F149-BD0B-2A772712D30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867BDF2-2681-BE4C-BEE4-6176DD2A28A8}" type="datetimeFigureOut">
              <a:rPr lang="en-US" smtClean="0"/>
              <a:t>11/29/17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E689F0-F0E3-F149-BD0B-2A772712D30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867BDF2-2681-BE4C-BEE4-6176DD2A28A8}" type="datetimeFigureOut">
              <a:rPr lang="en-US" smtClean="0"/>
              <a:t>11/29/17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E689F0-F0E3-F149-BD0B-2A772712D30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67BDF2-2681-BE4C-BEE4-6176DD2A28A8}" type="datetimeFigureOut">
              <a:rPr lang="en-US" smtClean="0"/>
              <a:t>11/29/17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E689F0-F0E3-F149-BD0B-2A772712D30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67BDF2-2681-BE4C-BEE4-6176DD2A28A8}" type="datetimeFigureOut">
              <a:rPr lang="en-US" smtClean="0"/>
              <a:t>11/29/17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689F0-F0E3-F149-BD0B-2A772712D30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67BDF2-2681-BE4C-BEE4-6176DD2A28A8}" type="datetimeFigureOut">
              <a:rPr lang="en-US" smtClean="0"/>
              <a:t>11/29/17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689F0-F0E3-F149-BD0B-2A772712D30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7BDF2-2681-BE4C-BEE4-6176DD2A28A8}" type="datetimeFigureOut">
              <a:rPr lang="en-US" smtClean="0"/>
              <a:t>11/29/17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689F0-F0E3-F149-BD0B-2A772712D307}"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schneier.com/blog/archives/2017/02/security_and_th.html"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7111"/>
            <a:ext cx="7772400" cy="2387600"/>
          </a:xfrm>
        </p:spPr>
        <p:txBody>
          <a:bodyPr/>
          <a:lstStyle/>
          <a:p>
            <a:r>
              <a:rPr lang="en-US" dirty="0" smtClean="0"/>
              <a:t>Some thoughts on </a:t>
            </a:r>
            <a:r>
              <a:rPr lang="en-US" dirty="0" err="1" smtClean="0"/>
              <a:t>IoT</a:t>
            </a:r>
            <a:endParaRPr lang="en-US" dirty="0"/>
          </a:p>
        </p:txBody>
      </p:sp>
      <p:sp>
        <p:nvSpPr>
          <p:cNvPr id="3" name="Subtitle 2"/>
          <p:cNvSpPr>
            <a:spLocks noGrp="1"/>
          </p:cNvSpPr>
          <p:nvPr>
            <p:ph type="subTitle" idx="1"/>
          </p:nvPr>
        </p:nvSpPr>
        <p:spPr>
          <a:xfrm>
            <a:off x="1600200" y="4250967"/>
            <a:ext cx="6858000" cy="1655762"/>
          </a:xfrm>
        </p:spPr>
        <p:txBody>
          <a:bodyPr>
            <a:normAutofit/>
          </a:bodyPr>
          <a:lstStyle/>
          <a:p>
            <a:pPr algn="r"/>
            <a:r>
              <a:rPr lang="en-US" b="1" dirty="0" smtClean="0">
                <a:solidFill>
                  <a:schemeClr val="bg1">
                    <a:lumMod val="65000"/>
                  </a:schemeClr>
                </a:solidFill>
                <a:latin typeface="Max's Handwritin" charset="0"/>
                <a:ea typeface="Max's Handwritin" charset="0"/>
                <a:cs typeface="Max's Handwritin" charset="0"/>
              </a:rPr>
              <a:t>Geoff Huston</a:t>
            </a:r>
          </a:p>
          <a:p>
            <a:pPr algn="r"/>
            <a:r>
              <a:rPr lang="en-US" b="1" dirty="0" smtClean="0">
                <a:solidFill>
                  <a:schemeClr val="bg1">
                    <a:lumMod val="65000"/>
                  </a:schemeClr>
                </a:solidFill>
                <a:latin typeface="Max's Handwritin" charset="0"/>
                <a:ea typeface="Max's Handwritin" charset="0"/>
                <a:cs typeface="Max's Handwritin" charset="0"/>
              </a:rPr>
              <a:t>Chief Scientist, APNIC</a:t>
            </a:r>
            <a:endParaRPr lang="en-US" b="1" dirty="0">
              <a:solidFill>
                <a:schemeClr val="bg1">
                  <a:lumMod val="65000"/>
                </a:schemeClr>
              </a:solidFill>
              <a:latin typeface="Max's Handwritin" charset="0"/>
              <a:ea typeface="Max's Handwritin" charset="0"/>
              <a:cs typeface="Max's Handwritin" charset="0"/>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4962" y="5416191"/>
            <a:ext cx="9334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84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0589" b="10589"/>
          <a:stretch>
            <a:fillRect/>
          </a:stretch>
        </p:blipFill>
        <p:spPr>
          <a:xfrm>
            <a:off x="-629366" y="1002631"/>
            <a:ext cx="10039170" cy="5521157"/>
          </a:xfrm>
        </p:spPr>
      </p:pic>
      <p:sp>
        <p:nvSpPr>
          <p:cNvPr id="10" name="Title 1"/>
          <p:cNvSpPr txBox="1">
            <a:spLocks/>
          </p:cNvSpPr>
          <p:nvPr/>
        </p:nvSpPr>
        <p:spPr>
          <a:xfrm>
            <a:off x="-59054" y="223962"/>
            <a:ext cx="8776333" cy="690438"/>
          </a:xfrm>
          <a:prstGeom prst="rect">
            <a:avLst/>
          </a:prstGeom>
          <a:solidFill>
            <a:srgbClr val="E3D894"/>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smtClean="0">
                <a:latin typeface="+mn-lt"/>
                <a:cs typeface="Powderfinger Type"/>
              </a:rPr>
              <a:t>Consumer computers </a:t>
            </a:r>
            <a:r>
              <a:rPr lang="en-US" sz="3200" dirty="0" smtClean="0">
                <a:latin typeface="+mn-lt"/>
                <a:cs typeface="Powderfinger Type"/>
              </a:rPr>
              <a:t>as a statement of design style</a:t>
            </a:r>
            <a:endParaRPr lang="en-US" sz="3200" dirty="0">
              <a:latin typeface="+mn-lt"/>
              <a:cs typeface="Powderfinger Type"/>
            </a:endParaRPr>
          </a:p>
        </p:txBody>
      </p:sp>
      <p:sp>
        <p:nvSpPr>
          <p:cNvPr id="11" name="TextBox 10"/>
          <p:cNvSpPr txBox="1"/>
          <p:nvPr/>
        </p:nvSpPr>
        <p:spPr>
          <a:xfrm>
            <a:off x="6281451" y="5033909"/>
            <a:ext cx="1638590" cy="461665"/>
          </a:xfrm>
          <a:prstGeom prst="rect">
            <a:avLst/>
          </a:prstGeom>
          <a:solidFill>
            <a:srgbClr val="E3D894"/>
          </a:solidFill>
        </p:spPr>
        <p:txBody>
          <a:bodyPr wrap="none" rtlCol="0">
            <a:spAutoFit/>
          </a:bodyPr>
          <a:lstStyle/>
          <a:p>
            <a:r>
              <a:rPr lang="en-US" sz="2400" dirty="0" smtClean="0"/>
              <a:t>1984 </a:t>
            </a:r>
            <a:r>
              <a:rPr lang="en-US" sz="2400" smtClean="0"/>
              <a:t>– Mac</a:t>
            </a:r>
            <a:endParaRPr lang="en-US" dirty="0"/>
          </a:p>
        </p:txBody>
      </p:sp>
    </p:spTree>
    <p:extLst>
      <p:ext uri="{BB962C8B-B14F-4D97-AF65-F5344CB8AC3E}">
        <p14:creationId xmlns:p14="http://schemas.microsoft.com/office/powerpoint/2010/main" val="757574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1139" r="51165" b="5522"/>
          <a:stretch/>
        </p:blipFill>
        <p:spPr>
          <a:xfrm>
            <a:off x="3292206" y="1257483"/>
            <a:ext cx="2845600" cy="4853886"/>
          </a:xfrm>
        </p:spPr>
      </p:pic>
      <p:sp>
        <p:nvSpPr>
          <p:cNvPr id="10" name="Title 1"/>
          <p:cNvSpPr txBox="1">
            <a:spLocks/>
          </p:cNvSpPr>
          <p:nvPr/>
        </p:nvSpPr>
        <p:spPr>
          <a:xfrm>
            <a:off x="266700" y="173038"/>
            <a:ext cx="8229600" cy="674306"/>
          </a:xfrm>
          <a:prstGeom prst="rect">
            <a:avLst/>
          </a:prstGeom>
          <a:solidFill>
            <a:schemeClr val="accent1">
              <a:lumMod val="20000"/>
              <a:lumOff val="8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latin typeface="+mn-lt"/>
                <a:cs typeface="Powderfinger Type"/>
              </a:rPr>
              <a:t>From Style to </a:t>
            </a:r>
            <a:r>
              <a:rPr lang="en-US" sz="3200" dirty="0">
                <a:latin typeface="+mn-lt"/>
                <a:cs typeface="Powderfinger Type"/>
              </a:rPr>
              <a:t>M</a:t>
            </a:r>
            <a:r>
              <a:rPr lang="en-US" sz="3200" dirty="0" smtClean="0">
                <a:latin typeface="+mn-lt"/>
                <a:cs typeface="Powderfinger Type"/>
              </a:rPr>
              <a:t>ass Marketed Luxury Item</a:t>
            </a:r>
            <a:endParaRPr lang="en-US" sz="3200" dirty="0">
              <a:latin typeface="+mn-lt"/>
              <a:cs typeface="Powderfinger Type"/>
            </a:endParaRPr>
          </a:p>
        </p:txBody>
      </p:sp>
      <p:sp>
        <p:nvSpPr>
          <p:cNvPr id="11" name="TextBox 10"/>
          <p:cNvSpPr txBox="1"/>
          <p:nvPr/>
        </p:nvSpPr>
        <p:spPr>
          <a:xfrm>
            <a:off x="600911" y="4851514"/>
            <a:ext cx="2961568" cy="461665"/>
          </a:xfrm>
          <a:prstGeom prst="rect">
            <a:avLst/>
          </a:prstGeom>
          <a:solidFill>
            <a:srgbClr val="FF0000"/>
          </a:solidFill>
        </p:spPr>
        <p:txBody>
          <a:bodyPr wrap="none" rtlCol="0">
            <a:spAutoFit/>
          </a:bodyPr>
          <a:lstStyle/>
          <a:p>
            <a:r>
              <a:rPr lang="en-US" sz="2400" dirty="0" smtClean="0">
                <a:solidFill>
                  <a:srgbClr val="FFFFFF"/>
                </a:solidFill>
              </a:rPr>
              <a:t>2007 – Apple’s iPhone</a:t>
            </a:r>
            <a:endParaRPr lang="en-US" dirty="0">
              <a:solidFill>
                <a:srgbClr val="FFFFFF"/>
              </a:solidFill>
            </a:endParaRPr>
          </a:p>
        </p:txBody>
      </p:sp>
    </p:spTree>
    <p:extLst>
      <p:ext uri="{BB962C8B-B14F-4D97-AF65-F5344CB8AC3E}">
        <p14:creationId xmlns:p14="http://schemas.microsoft.com/office/powerpoint/2010/main" val="10547047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39" y="0"/>
            <a:ext cx="9543637" cy="7178842"/>
          </a:xfrm>
          <a:prstGeom prst="rect">
            <a:avLst/>
          </a:prstGeom>
        </p:spPr>
      </p:pic>
    </p:spTree>
    <p:extLst>
      <p:ext uri="{BB962C8B-B14F-4D97-AF65-F5344CB8AC3E}">
        <p14:creationId xmlns:p14="http://schemas.microsoft.com/office/powerpoint/2010/main" val="6702161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31" y="-1025345"/>
            <a:ext cx="9585158" cy="9679890"/>
          </a:xfrm>
          <a:prstGeom prst="rect">
            <a:avLst/>
          </a:prstGeom>
        </p:spPr>
      </p:pic>
      <p:sp>
        <p:nvSpPr>
          <p:cNvPr id="3" name="TextBox 2"/>
          <p:cNvSpPr txBox="1"/>
          <p:nvPr/>
        </p:nvSpPr>
        <p:spPr>
          <a:xfrm>
            <a:off x="-26731" y="168806"/>
            <a:ext cx="4959685" cy="369332"/>
          </a:xfrm>
          <a:prstGeom prst="rect">
            <a:avLst/>
          </a:prstGeom>
          <a:solidFill>
            <a:schemeClr val="accent6">
              <a:lumMod val="50000"/>
            </a:schemeClr>
          </a:solidFill>
        </p:spPr>
        <p:txBody>
          <a:bodyPr wrap="square" rtlCol="0">
            <a:spAutoFit/>
          </a:bodyPr>
          <a:lstStyle/>
          <a:p>
            <a:pPr algn="r"/>
            <a:r>
              <a:rPr lang="en-US" dirty="0" smtClean="0">
                <a:solidFill>
                  <a:schemeClr val="bg1"/>
                </a:solidFill>
              </a:rPr>
              <a:t>The Internet is now anywhere and everywhere</a:t>
            </a:r>
            <a:endParaRPr lang="en-US" dirty="0">
              <a:solidFill>
                <a:schemeClr val="bg1"/>
              </a:solidFill>
            </a:endParaRPr>
          </a:p>
        </p:txBody>
      </p:sp>
      <p:sp>
        <p:nvSpPr>
          <p:cNvPr id="4" name="TextBox 3"/>
          <p:cNvSpPr txBox="1"/>
          <p:nvPr/>
        </p:nvSpPr>
        <p:spPr>
          <a:xfrm>
            <a:off x="3360812" y="6232533"/>
            <a:ext cx="5769812" cy="369332"/>
          </a:xfrm>
          <a:prstGeom prst="rect">
            <a:avLst/>
          </a:prstGeom>
          <a:solidFill>
            <a:schemeClr val="accent6">
              <a:lumMod val="50000"/>
            </a:schemeClr>
          </a:solidFill>
        </p:spPr>
        <p:txBody>
          <a:bodyPr wrap="square" rtlCol="0">
            <a:spAutoFit/>
          </a:bodyPr>
          <a:lstStyle/>
          <a:p>
            <a:r>
              <a:rPr lang="en-US" dirty="0" smtClean="0">
                <a:solidFill>
                  <a:schemeClr val="bg1"/>
                </a:solidFill>
              </a:rPr>
              <a:t>Its trivial, commonplace and blends into all our activities </a:t>
            </a:r>
            <a:endParaRPr lang="en-US" dirty="0">
              <a:solidFill>
                <a:schemeClr val="bg1"/>
              </a:solidFill>
            </a:endParaRPr>
          </a:p>
        </p:txBody>
      </p:sp>
      <p:sp>
        <p:nvSpPr>
          <p:cNvPr id="5" name="TextBox 4"/>
          <p:cNvSpPr txBox="1"/>
          <p:nvPr/>
        </p:nvSpPr>
        <p:spPr>
          <a:xfrm>
            <a:off x="6470315" y="1203158"/>
            <a:ext cx="2258903" cy="369332"/>
          </a:xfrm>
          <a:prstGeom prst="rect">
            <a:avLst/>
          </a:prstGeom>
          <a:noFill/>
        </p:spPr>
        <p:txBody>
          <a:bodyPr wrap="none" rtlCol="0">
            <a:spAutoFit/>
          </a:bodyPr>
          <a:lstStyle/>
          <a:p>
            <a:r>
              <a:rPr lang="en-US" dirty="0">
                <a:latin typeface="AhnbergHand"/>
                <a:cs typeface="AhnbergHand"/>
              </a:rPr>
              <a:t>r</a:t>
            </a:r>
            <a:r>
              <a:rPr lang="en-US" dirty="0" smtClean="0">
                <a:latin typeface="AhnbergHand"/>
                <a:cs typeface="AhnbergHand"/>
              </a:rPr>
              <a:t>adio connectivity</a:t>
            </a:r>
            <a:endParaRPr lang="en-US" dirty="0">
              <a:latin typeface="AhnbergHand"/>
              <a:cs typeface="AhnbergHand"/>
            </a:endParaRPr>
          </a:p>
        </p:txBody>
      </p:sp>
      <p:sp>
        <p:nvSpPr>
          <p:cNvPr id="6" name="TextBox 5"/>
          <p:cNvSpPr txBox="1"/>
          <p:nvPr/>
        </p:nvSpPr>
        <p:spPr>
          <a:xfrm>
            <a:off x="3002644" y="4817979"/>
            <a:ext cx="1819178" cy="369332"/>
          </a:xfrm>
          <a:prstGeom prst="rect">
            <a:avLst/>
          </a:prstGeom>
          <a:noFill/>
        </p:spPr>
        <p:txBody>
          <a:bodyPr wrap="none" rtlCol="0">
            <a:spAutoFit/>
          </a:bodyPr>
          <a:lstStyle/>
          <a:p>
            <a:r>
              <a:rPr lang="en-US" dirty="0">
                <a:solidFill>
                  <a:schemeClr val="bg1"/>
                </a:solidFill>
                <a:latin typeface="AhnbergHand"/>
                <a:cs typeface="AhnbergHand"/>
              </a:rPr>
              <a:t>b</a:t>
            </a:r>
            <a:r>
              <a:rPr lang="en-US" dirty="0" smtClean="0">
                <a:solidFill>
                  <a:schemeClr val="bg1"/>
                </a:solidFill>
                <a:latin typeface="AhnbergHand"/>
                <a:cs typeface="AhnbergHand"/>
              </a:rPr>
              <a:t>attery power</a:t>
            </a:r>
            <a:endParaRPr lang="en-US" dirty="0">
              <a:solidFill>
                <a:schemeClr val="bg1"/>
              </a:solidFill>
              <a:latin typeface="AhnbergHand"/>
              <a:cs typeface="AhnbergHand"/>
            </a:endParaRPr>
          </a:p>
        </p:txBody>
      </p:sp>
      <p:sp>
        <p:nvSpPr>
          <p:cNvPr id="7" name="TextBox 6"/>
          <p:cNvSpPr txBox="1"/>
          <p:nvPr/>
        </p:nvSpPr>
        <p:spPr>
          <a:xfrm>
            <a:off x="2187706" y="3606799"/>
            <a:ext cx="1418913" cy="369332"/>
          </a:xfrm>
          <a:prstGeom prst="rect">
            <a:avLst/>
          </a:prstGeom>
          <a:noFill/>
        </p:spPr>
        <p:txBody>
          <a:bodyPr wrap="none" rtlCol="0">
            <a:spAutoFit/>
          </a:bodyPr>
          <a:lstStyle/>
          <a:p>
            <a:r>
              <a:rPr lang="en-US" dirty="0">
                <a:latin typeface="AhnbergHand"/>
                <a:cs typeface="AhnbergHand"/>
              </a:rPr>
              <a:t>h</a:t>
            </a:r>
            <a:r>
              <a:rPr lang="en-US" dirty="0" smtClean="0">
                <a:latin typeface="AhnbergHand"/>
                <a:cs typeface="AhnbergHand"/>
              </a:rPr>
              <a:t>and sized</a:t>
            </a:r>
            <a:endParaRPr lang="en-US" dirty="0">
              <a:latin typeface="AhnbergHand"/>
              <a:cs typeface="AhnbergHand"/>
            </a:endParaRPr>
          </a:p>
        </p:txBody>
      </p:sp>
      <p:sp>
        <p:nvSpPr>
          <p:cNvPr id="8" name="TextBox 7"/>
          <p:cNvSpPr txBox="1"/>
          <p:nvPr/>
        </p:nvSpPr>
        <p:spPr>
          <a:xfrm>
            <a:off x="6106534" y="2551393"/>
            <a:ext cx="1159292" cy="646331"/>
          </a:xfrm>
          <a:prstGeom prst="rect">
            <a:avLst/>
          </a:prstGeom>
          <a:noFill/>
        </p:spPr>
        <p:txBody>
          <a:bodyPr wrap="none" rtlCol="0">
            <a:spAutoFit/>
          </a:bodyPr>
          <a:lstStyle/>
          <a:p>
            <a:r>
              <a:rPr lang="en-US" dirty="0" smtClean="0">
                <a:solidFill>
                  <a:schemeClr val="bg1"/>
                </a:solidFill>
                <a:latin typeface="AhnbergHand"/>
                <a:cs typeface="AhnbergHand"/>
              </a:rPr>
              <a:t>Thumb</a:t>
            </a:r>
          </a:p>
          <a:p>
            <a:r>
              <a:rPr lang="en-US" dirty="0" smtClean="0">
                <a:solidFill>
                  <a:schemeClr val="bg1"/>
                </a:solidFill>
                <a:latin typeface="AhnbergHand"/>
                <a:cs typeface="AhnbergHand"/>
              </a:rPr>
              <a:t>operated</a:t>
            </a:r>
            <a:endParaRPr lang="en-US" dirty="0">
              <a:solidFill>
                <a:schemeClr val="bg1"/>
              </a:solidFill>
              <a:latin typeface="AhnbergHand"/>
              <a:cs typeface="AhnbergHand"/>
            </a:endParaRPr>
          </a:p>
        </p:txBody>
      </p:sp>
    </p:spTree>
    <p:extLst>
      <p:ext uri="{BB962C8B-B14F-4D97-AF65-F5344CB8AC3E}">
        <p14:creationId xmlns:p14="http://schemas.microsoft.com/office/powerpoint/2010/main" val="2815449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2905"/>
            <a:ext cx="9144000" cy="6092190"/>
          </a:xfrm>
          <a:prstGeom prst="rect">
            <a:avLst/>
          </a:prstGeom>
        </p:spPr>
      </p:pic>
      <p:sp>
        <p:nvSpPr>
          <p:cNvPr id="4" name="TextBox 3"/>
          <p:cNvSpPr txBox="1"/>
          <p:nvPr/>
        </p:nvSpPr>
        <p:spPr>
          <a:xfrm>
            <a:off x="4857751" y="4562761"/>
            <a:ext cx="3673378" cy="369332"/>
          </a:xfrm>
          <a:prstGeom prst="rect">
            <a:avLst/>
          </a:prstGeom>
          <a:solidFill>
            <a:schemeClr val="accent1">
              <a:lumMod val="40000"/>
              <a:lumOff val="60000"/>
            </a:schemeClr>
          </a:solidFill>
        </p:spPr>
        <p:txBody>
          <a:bodyPr wrap="none" rtlCol="0">
            <a:spAutoFit/>
          </a:bodyPr>
          <a:lstStyle/>
          <a:p>
            <a:r>
              <a:rPr lang="en-US" dirty="0" smtClean="0"/>
              <a:t>As dedicated “things” are replacing it</a:t>
            </a:r>
            <a:endParaRPr lang="en-US" dirty="0"/>
          </a:p>
        </p:txBody>
      </p:sp>
      <p:sp>
        <p:nvSpPr>
          <p:cNvPr id="5" name="TextBox 4"/>
          <p:cNvSpPr txBox="1"/>
          <p:nvPr/>
        </p:nvSpPr>
        <p:spPr>
          <a:xfrm>
            <a:off x="166688" y="1012270"/>
            <a:ext cx="5605894" cy="369332"/>
          </a:xfrm>
          <a:prstGeom prst="rect">
            <a:avLst/>
          </a:prstGeom>
          <a:solidFill>
            <a:schemeClr val="accent1">
              <a:lumMod val="40000"/>
              <a:lumOff val="60000"/>
            </a:schemeClr>
          </a:solidFill>
        </p:spPr>
        <p:txBody>
          <a:bodyPr wrap="none" rtlCol="0">
            <a:spAutoFit/>
          </a:bodyPr>
          <a:lstStyle/>
          <a:p>
            <a:r>
              <a:rPr lang="en-US" dirty="0" smtClean="0"/>
              <a:t>Maybe its about the demise of the “traditional” computer</a:t>
            </a:r>
            <a:endParaRPr lang="en-US" dirty="0"/>
          </a:p>
        </p:txBody>
      </p:sp>
    </p:spTree>
    <p:extLst>
      <p:ext uri="{BB962C8B-B14F-4D97-AF65-F5344CB8AC3E}">
        <p14:creationId xmlns:p14="http://schemas.microsoft.com/office/powerpoint/2010/main" val="6845764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731" y="168806"/>
            <a:ext cx="5391687" cy="369332"/>
          </a:xfrm>
          <a:prstGeom prst="rect">
            <a:avLst/>
          </a:prstGeom>
          <a:solidFill>
            <a:srgbClr val="7380D2"/>
          </a:solidFill>
        </p:spPr>
        <p:txBody>
          <a:bodyPr wrap="square" rtlCol="0">
            <a:spAutoFit/>
          </a:bodyPr>
          <a:lstStyle/>
          <a:p>
            <a:pPr algn="r"/>
            <a:r>
              <a:rPr lang="en-US" dirty="0" smtClean="0">
                <a:solidFill>
                  <a:schemeClr val="bg1"/>
                </a:solidFill>
              </a:rPr>
              <a:t>Connecting “things” to the Internet is nothing new</a:t>
            </a:r>
            <a:endParaRPr lang="en-US" dirty="0">
              <a:solidFill>
                <a:schemeClr val="bg1"/>
              </a:solidFill>
            </a:endParaRPr>
          </a:p>
        </p:txBody>
      </p:sp>
      <p:sp>
        <p:nvSpPr>
          <p:cNvPr id="7" name="TextBox 6"/>
          <p:cNvSpPr txBox="1"/>
          <p:nvPr/>
        </p:nvSpPr>
        <p:spPr>
          <a:xfrm>
            <a:off x="5294672" y="6429112"/>
            <a:ext cx="3890816" cy="307777"/>
          </a:xfrm>
          <a:prstGeom prst="rect">
            <a:avLst/>
          </a:prstGeom>
          <a:solidFill>
            <a:srgbClr val="7380D2"/>
          </a:solidFill>
        </p:spPr>
        <p:txBody>
          <a:bodyPr wrap="square" rtlCol="0">
            <a:spAutoFit/>
          </a:bodyPr>
          <a:lstStyle/>
          <a:p>
            <a:pPr algn="r"/>
            <a:r>
              <a:rPr lang="en-US" sz="1400" smtClean="0">
                <a:solidFill>
                  <a:schemeClr val="bg1"/>
                </a:solidFill>
              </a:rPr>
              <a:t>Simon Hackett’s </a:t>
            </a:r>
            <a:r>
              <a:rPr lang="en-US" sz="1400" dirty="0" smtClean="0">
                <a:solidFill>
                  <a:schemeClr val="bg1"/>
                </a:solidFill>
              </a:rPr>
              <a:t>Internet Remote Radio of 1990</a:t>
            </a:r>
            <a:endParaRPr lang="en-US" sz="1400"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784378"/>
            <a:ext cx="5947494" cy="5398494"/>
          </a:xfrm>
          <a:prstGeom prst="rect">
            <a:avLst/>
          </a:prstGeom>
        </p:spPr>
      </p:pic>
    </p:spTree>
    <p:extLst>
      <p:ext uri="{BB962C8B-B14F-4D97-AF65-F5344CB8AC3E}">
        <p14:creationId xmlns:p14="http://schemas.microsoft.com/office/powerpoint/2010/main" val="12782677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048" y="0"/>
            <a:ext cx="11082528" cy="6858000"/>
          </a:xfrm>
          <a:prstGeom prst="rect">
            <a:avLst/>
          </a:prstGeom>
        </p:spPr>
      </p:pic>
      <p:sp>
        <p:nvSpPr>
          <p:cNvPr id="3" name="Content Placeholder 2"/>
          <p:cNvSpPr>
            <a:spLocks noGrp="1"/>
          </p:cNvSpPr>
          <p:nvPr>
            <p:ph idx="1"/>
          </p:nvPr>
        </p:nvSpPr>
        <p:spPr>
          <a:xfrm>
            <a:off x="2951226" y="5830697"/>
            <a:ext cx="5479542" cy="301879"/>
          </a:xfrm>
          <a:solidFill>
            <a:schemeClr val="bg1">
              <a:lumMod val="65000"/>
            </a:schemeClr>
          </a:solidFill>
        </p:spPr>
        <p:txBody>
          <a:bodyPr>
            <a:normAutofit fontScale="62500" lnSpcReduction="20000"/>
          </a:bodyPr>
          <a:lstStyle/>
          <a:p>
            <a:pPr marL="0" indent="0">
              <a:buNone/>
            </a:pPr>
            <a:r>
              <a:rPr lang="en-US" dirty="0" smtClean="0">
                <a:solidFill>
                  <a:schemeClr val="bg1"/>
                </a:solidFill>
              </a:rPr>
              <a:t>John </a:t>
            </a:r>
            <a:r>
              <a:rPr lang="en-US" dirty="0" err="1" smtClean="0">
                <a:solidFill>
                  <a:schemeClr val="bg1"/>
                </a:solidFill>
              </a:rPr>
              <a:t>Romkey’s</a:t>
            </a:r>
            <a:r>
              <a:rPr lang="en-US" dirty="0" smtClean="0">
                <a:solidFill>
                  <a:schemeClr val="bg1"/>
                </a:solidFill>
              </a:rPr>
              <a:t> Internet Toaster </a:t>
            </a:r>
            <a:r>
              <a:rPr lang="mr-IN" dirty="0" smtClean="0">
                <a:solidFill>
                  <a:schemeClr val="bg1"/>
                </a:solidFill>
              </a:rPr>
              <a:t>–</a:t>
            </a:r>
            <a:r>
              <a:rPr lang="en-US" dirty="0" smtClean="0">
                <a:solidFill>
                  <a:schemeClr val="bg1"/>
                </a:solidFill>
              </a:rPr>
              <a:t> Let them eat Toast!</a:t>
            </a:r>
          </a:p>
        </p:txBody>
      </p:sp>
      <p:sp>
        <p:nvSpPr>
          <p:cNvPr id="5" name="TextBox 4"/>
          <p:cNvSpPr txBox="1"/>
          <p:nvPr/>
        </p:nvSpPr>
        <p:spPr>
          <a:xfrm>
            <a:off x="-26731" y="168806"/>
            <a:ext cx="5391687" cy="369332"/>
          </a:xfrm>
          <a:prstGeom prst="rect">
            <a:avLst/>
          </a:prstGeom>
          <a:solidFill>
            <a:schemeClr val="bg1">
              <a:lumMod val="65000"/>
            </a:schemeClr>
          </a:solidFill>
        </p:spPr>
        <p:txBody>
          <a:bodyPr wrap="square" rtlCol="0">
            <a:spAutoFit/>
          </a:bodyPr>
          <a:lstStyle/>
          <a:p>
            <a:pPr algn="r"/>
            <a:r>
              <a:rPr lang="en-US" dirty="0" smtClean="0">
                <a:solidFill>
                  <a:schemeClr val="bg1"/>
                </a:solidFill>
              </a:rPr>
              <a:t>Connecting “things” to the Internet is nothing new</a:t>
            </a:r>
            <a:endParaRPr lang="en-US" dirty="0">
              <a:solidFill>
                <a:schemeClr val="bg1"/>
              </a:solidFill>
            </a:endParaRPr>
          </a:p>
        </p:txBody>
      </p:sp>
    </p:spTree>
    <p:extLst>
      <p:ext uri="{BB962C8B-B14F-4D97-AF65-F5344CB8AC3E}">
        <p14:creationId xmlns:p14="http://schemas.microsoft.com/office/powerpoint/2010/main" val="12918527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42991"/>
            <a:ext cx="9144000" cy="5581403"/>
          </a:xfrm>
          <a:prstGeom prst="rect">
            <a:avLst/>
          </a:prstGeom>
        </p:spPr>
      </p:pic>
      <p:sp>
        <p:nvSpPr>
          <p:cNvPr id="2" name="Title 1"/>
          <p:cNvSpPr>
            <a:spLocks noGrp="1"/>
          </p:cNvSpPr>
          <p:nvPr>
            <p:ph type="title"/>
          </p:nvPr>
        </p:nvSpPr>
        <p:spPr/>
        <p:txBody>
          <a:bodyPr/>
          <a:lstStyle/>
          <a:p>
            <a:r>
              <a:rPr lang="en-US" dirty="0" smtClean="0"/>
              <a:t>The “old” </a:t>
            </a:r>
            <a:r>
              <a:rPr lang="en-US" dirty="0" err="1" smtClean="0"/>
              <a:t>IoT</a:t>
            </a:r>
            <a:r>
              <a:rPr lang="en-US" dirty="0"/>
              <a:t/>
            </a:r>
            <a:br>
              <a:rPr lang="en-US" dirty="0"/>
            </a:br>
            <a:endParaRPr lang="en-US" sz="2800" dirty="0"/>
          </a:p>
        </p:txBody>
      </p:sp>
      <p:sp>
        <p:nvSpPr>
          <p:cNvPr id="3" name="Content Placeholder 2"/>
          <p:cNvSpPr>
            <a:spLocks noGrp="1"/>
          </p:cNvSpPr>
          <p:nvPr>
            <p:ph idx="1"/>
          </p:nvPr>
        </p:nvSpPr>
        <p:spPr/>
        <p:txBody>
          <a:bodyPr>
            <a:normAutofit/>
          </a:bodyPr>
          <a:lstStyle/>
          <a:p>
            <a:pPr marL="0" indent="0">
              <a:spcAft>
                <a:spcPts val="600"/>
              </a:spcAft>
              <a:buNone/>
            </a:pPr>
            <a:r>
              <a:rPr lang="en-US" dirty="0" smtClean="0"/>
              <a:t>The use of microprocessors to undertake simple tasks is about as old as the Intel 4004 and the </a:t>
            </a:r>
            <a:r>
              <a:rPr lang="en-US" dirty="0" err="1" smtClean="0"/>
              <a:t>Zylogics</a:t>
            </a:r>
            <a:r>
              <a:rPr lang="en-US" dirty="0" smtClean="0"/>
              <a:t> Z80 processor chips</a:t>
            </a:r>
          </a:p>
          <a:p>
            <a:pPr marL="457200" lvl="1" indent="0">
              <a:spcAft>
                <a:spcPts val="600"/>
              </a:spcAft>
              <a:buNone/>
            </a:pPr>
            <a:endParaRPr lang="en-US" dirty="0"/>
          </a:p>
        </p:txBody>
      </p:sp>
    </p:spTree>
    <p:extLst>
      <p:ext uri="{BB962C8B-B14F-4D97-AF65-F5344CB8AC3E}">
        <p14:creationId xmlns:p14="http://schemas.microsoft.com/office/powerpoint/2010/main" val="15302384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03200"/>
            <a:ext cx="9144000" cy="6858000"/>
          </a:xfrm>
          <a:prstGeom prst="rect">
            <a:avLst/>
          </a:prstGeom>
        </p:spPr>
      </p:pic>
      <p:sp>
        <p:nvSpPr>
          <p:cNvPr id="6" name="Title 1"/>
          <p:cNvSpPr txBox="1">
            <a:spLocks/>
          </p:cNvSpPr>
          <p:nvPr/>
        </p:nvSpPr>
        <p:spPr>
          <a:xfrm>
            <a:off x="596700" y="37741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2">
                    <a:lumMod val="50000"/>
                  </a:schemeClr>
                </a:solidFill>
              </a:rPr>
              <a:t>This new </a:t>
            </a:r>
            <a:r>
              <a:rPr lang="en-US" dirty="0" err="1" smtClean="0">
                <a:solidFill>
                  <a:schemeClr val="bg2">
                    <a:lumMod val="50000"/>
                  </a:schemeClr>
                </a:solidFill>
              </a:rPr>
              <a:t>IoT</a:t>
            </a:r>
            <a:r>
              <a:rPr lang="en-US" dirty="0" smtClean="0">
                <a:solidFill>
                  <a:schemeClr val="bg2">
                    <a:lumMod val="50000"/>
                  </a:schemeClr>
                </a:solidFill>
              </a:rPr>
              <a:t> is just the old </a:t>
            </a:r>
            <a:r>
              <a:rPr lang="en-US" dirty="0" err="1" smtClean="0">
                <a:solidFill>
                  <a:schemeClr val="bg2">
                    <a:lumMod val="50000"/>
                  </a:schemeClr>
                </a:solidFill>
              </a:rPr>
              <a:t>IoT</a:t>
            </a:r>
            <a:r>
              <a:rPr lang="en-US" dirty="0" smtClean="0">
                <a:solidFill>
                  <a:schemeClr val="bg2">
                    <a:lumMod val="50000"/>
                  </a:schemeClr>
                </a:solidFill>
              </a:rPr>
              <a:t/>
            </a:r>
            <a:br>
              <a:rPr lang="en-US" dirty="0" smtClean="0">
                <a:solidFill>
                  <a:schemeClr val="bg2">
                    <a:lumMod val="50000"/>
                  </a:schemeClr>
                </a:solidFill>
              </a:rPr>
            </a:br>
            <a:r>
              <a:rPr lang="en-US" sz="2800" dirty="0" smtClean="0">
                <a:solidFill>
                  <a:schemeClr val="bg2">
                    <a:lumMod val="50000"/>
                  </a:schemeClr>
                </a:solidFill>
              </a:rPr>
              <a:t>(with new chips!)</a:t>
            </a:r>
            <a:endParaRPr lang="en-US" sz="2800" dirty="0">
              <a:solidFill>
                <a:schemeClr val="bg2">
                  <a:lumMod val="50000"/>
                </a:schemeClr>
              </a:solidFill>
            </a:endParaRPr>
          </a:p>
        </p:txBody>
      </p:sp>
      <p:sp>
        <p:nvSpPr>
          <p:cNvPr id="2" name="Title 1"/>
          <p:cNvSpPr>
            <a:spLocks noGrp="1"/>
          </p:cNvSpPr>
          <p:nvPr>
            <p:ph type="title"/>
          </p:nvPr>
        </p:nvSpPr>
        <p:spPr>
          <a:xfrm>
            <a:off x="573940" y="369597"/>
            <a:ext cx="7886700" cy="1325563"/>
          </a:xfrm>
        </p:spPr>
        <p:txBody>
          <a:bodyPr/>
          <a:lstStyle/>
          <a:p>
            <a:r>
              <a:rPr lang="en-US" dirty="0" smtClean="0">
                <a:solidFill>
                  <a:schemeClr val="bg1"/>
                </a:solidFill>
              </a:rPr>
              <a:t>This new </a:t>
            </a:r>
            <a:r>
              <a:rPr lang="en-US" dirty="0" err="1" smtClean="0">
                <a:solidFill>
                  <a:schemeClr val="bg1"/>
                </a:solidFill>
              </a:rPr>
              <a:t>IoT</a:t>
            </a:r>
            <a:r>
              <a:rPr lang="en-US" dirty="0" smtClean="0">
                <a:solidFill>
                  <a:schemeClr val="bg1"/>
                </a:solidFill>
              </a:rPr>
              <a:t> is just the old </a:t>
            </a:r>
            <a:r>
              <a:rPr lang="en-US" dirty="0" err="1" smtClean="0">
                <a:solidFill>
                  <a:schemeClr val="bg1"/>
                </a:solidFill>
              </a:rPr>
              <a:t>IoT</a:t>
            </a:r>
            <a:r>
              <a:rPr lang="en-US" dirty="0">
                <a:solidFill>
                  <a:schemeClr val="bg1"/>
                </a:solidFill>
              </a:rPr>
              <a:t/>
            </a:r>
            <a:br>
              <a:rPr lang="en-US" dirty="0">
                <a:solidFill>
                  <a:schemeClr val="bg1"/>
                </a:solidFill>
              </a:rPr>
            </a:br>
            <a:r>
              <a:rPr lang="en-US" sz="2800" dirty="0" smtClean="0">
                <a:solidFill>
                  <a:schemeClr val="bg1"/>
                </a:solidFill>
              </a:rPr>
              <a:t>with new chips!</a:t>
            </a:r>
            <a:endParaRPr lang="en-US" sz="2800" dirty="0">
              <a:solidFill>
                <a:schemeClr val="bg1"/>
              </a:solidFill>
            </a:endParaRPr>
          </a:p>
        </p:txBody>
      </p:sp>
    </p:spTree>
    <p:extLst>
      <p:ext uri="{BB962C8B-B14F-4D97-AF65-F5344CB8AC3E}">
        <p14:creationId xmlns:p14="http://schemas.microsoft.com/office/powerpoint/2010/main" val="9652093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a:t>
            </a:r>
            <a:r>
              <a:rPr lang="en-US" dirty="0" err="1" smtClean="0"/>
              <a:t>IoT</a:t>
            </a:r>
            <a:r>
              <a:rPr lang="en-US" dirty="0" smtClean="0"/>
              <a:t> is just the Same Old </a:t>
            </a:r>
            <a:r>
              <a:rPr lang="en-US" dirty="0" err="1" smtClean="0"/>
              <a:t>IoT</a:t>
            </a:r>
            <a:endParaRPr lang="en-US" dirty="0"/>
          </a:p>
        </p:txBody>
      </p:sp>
      <p:sp>
        <p:nvSpPr>
          <p:cNvPr id="3" name="Content Placeholder 2"/>
          <p:cNvSpPr>
            <a:spLocks noGrp="1"/>
          </p:cNvSpPr>
          <p:nvPr>
            <p:ph idx="1"/>
          </p:nvPr>
        </p:nvSpPr>
        <p:spPr/>
        <p:txBody>
          <a:bodyPr>
            <a:normAutofit fontScale="92500" lnSpcReduction="10000"/>
          </a:bodyPr>
          <a:lstStyle/>
          <a:p>
            <a:pPr marL="0" lvl="0" indent="0">
              <a:lnSpc>
                <a:spcPct val="100000"/>
              </a:lnSpc>
              <a:spcBef>
                <a:spcPts val="0"/>
              </a:spcBef>
              <a:buNone/>
            </a:pPr>
            <a:r>
              <a:rPr lang="en-US" dirty="0"/>
              <a:t>And we are already living in a processing-dense </a:t>
            </a:r>
            <a:r>
              <a:rPr lang="en-US" dirty="0" smtClean="0"/>
              <a:t>world:</a:t>
            </a:r>
          </a:p>
          <a:p>
            <a:pPr lvl="1">
              <a:lnSpc>
                <a:spcPct val="100000"/>
              </a:lnSpc>
              <a:spcBef>
                <a:spcPts val="0"/>
              </a:spcBef>
            </a:pPr>
            <a:r>
              <a:rPr lang="en-US" dirty="0" smtClean="0"/>
              <a:t>A </a:t>
            </a:r>
            <a:r>
              <a:rPr lang="en-US" dirty="0"/>
              <a:t>modern car has around 150 – 200 microprocessor-controlled systems, from the windscreen wipers, to the entry system, to engine control and all things in </a:t>
            </a:r>
            <a:r>
              <a:rPr lang="en-US" dirty="0" smtClean="0"/>
              <a:t>between</a:t>
            </a:r>
          </a:p>
          <a:p>
            <a:pPr lvl="1">
              <a:lnSpc>
                <a:spcPct val="100000"/>
              </a:lnSpc>
              <a:spcBef>
                <a:spcPts val="0"/>
              </a:spcBef>
            </a:pPr>
            <a:r>
              <a:rPr lang="en-US" dirty="0" smtClean="0"/>
              <a:t>Many </a:t>
            </a:r>
            <a:r>
              <a:rPr lang="en-US" dirty="0"/>
              <a:t>/ most consumer appliances have all turned to microprocessor </a:t>
            </a:r>
            <a:r>
              <a:rPr lang="en-US" dirty="0" smtClean="0"/>
              <a:t>control</a:t>
            </a:r>
          </a:p>
          <a:p>
            <a:pPr lvl="1">
              <a:lnSpc>
                <a:spcPct val="100000"/>
              </a:lnSpc>
              <a:spcBef>
                <a:spcPts val="0"/>
              </a:spcBef>
            </a:pPr>
            <a:r>
              <a:rPr lang="en-US" dirty="0" smtClean="0"/>
              <a:t>Industrial </a:t>
            </a:r>
            <a:r>
              <a:rPr lang="en-US" dirty="0"/>
              <a:t>processes, logistics and inventory control, environmental monitoring all use various forms of embedded </a:t>
            </a:r>
            <a:r>
              <a:rPr lang="en-US" dirty="0" smtClean="0"/>
              <a:t>processing</a:t>
            </a:r>
          </a:p>
          <a:p>
            <a:pPr marL="0" lvl="0" indent="0">
              <a:lnSpc>
                <a:spcPct val="100000"/>
              </a:lnSpc>
              <a:spcBef>
                <a:spcPts val="0"/>
              </a:spcBef>
              <a:buNone/>
            </a:pPr>
            <a:endParaRPr lang="en-US" dirty="0" smtClean="0"/>
          </a:p>
          <a:p>
            <a:pPr marL="0" lvl="0" indent="0">
              <a:lnSpc>
                <a:spcPct val="100000"/>
              </a:lnSpc>
              <a:spcBef>
                <a:spcPts val="0"/>
              </a:spcBef>
              <a:buNone/>
            </a:pPr>
            <a:r>
              <a:rPr lang="en-US" dirty="0" smtClean="0"/>
              <a:t>So if this has been going on for years, why </a:t>
            </a:r>
            <a:r>
              <a:rPr lang="en-US" dirty="0"/>
              <a:t>is </a:t>
            </a:r>
            <a:r>
              <a:rPr lang="en-US" dirty="0" err="1"/>
              <a:t>IoT</a:t>
            </a:r>
            <a:r>
              <a:rPr lang="en-US" dirty="0"/>
              <a:t> a hot topic today?</a:t>
            </a:r>
          </a:p>
        </p:txBody>
      </p:sp>
    </p:spTree>
    <p:extLst>
      <p:ext uri="{BB962C8B-B14F-4D97-AF65-F5344CB8AC3E}">
        <p14:creationId xmlns:p14="http://schemas.microsoft.com/office/powerpoint/2010/main" val="9917521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149087"/>
            <a:ext cx="9380547" cy="7341298"/>
          </a:xfrm>
          <a:prstGeom prst="rect">
            <a:avLst/>
          </a:prstGeom>
        </p:spPr>
      </p:pic>
      <p:sp>
        <p:nvSpPr>
          <p:cNvPr id="3" name="TextBox 2"/>
          <p:cNvSpPr txBox="1"/>
          <p:nvPr/>
        </p:nvSpPr>
        <p:spPr>
          <a:xfrm>
            <a:off x="213906" y="4357795"/>
            <a:ext cx="5307260" cy="1938992"/>
          </a:xfrm>
          <a:prstGeom prst="rect">
            <a:avLst/>
          </a:prstGeom>
          <a:noFill/>
          <a:ln>
            <a:noFill/>
          </a:ln>
        </p:spPr>
        <p:txBody>
          <a:bodyPr wrap="square" rtlCol="0">
            <a:spAutoFit/>
          </a:bodyPr>
          <a:lstStyle/>
          <a:p>
            <a:r>
              <a:rPr lang="en-US" sz="2000" dirty="0" smtClean="0"/>
              <a:t>The most profound technologies are those that disappear. They weave themselves into the fabric of everyday life until they are indistinguishable from it...</a:t>
            </a:r>
          </a:p>
          <a:p>
            <a:endParaRPr lang="en-US" sz="2000" dirty="0" smtClean="0"/>
          </a:p>
          <a:p>
            <a:r>
              <a:rPr lang="en-US" sz="2000" dirty="0" smtClean="0"/>
              <a:t>- Mark Weiser 1991</a:t>
            </a:r>
            <a:endParaRPr lang="en-US" sz="2000" dirty="0"/>
          </a:p>
        </p:txBody>
      </p:sp>
      <p:sp>
        <p:nvSpPr>
          <p:cNvPr id="4" name="Title 1"/>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solidFill>
                  <a:schemeClr val="bg1"/>
                </a:solidFill>
              </a:rPr>
              <a:t>Technology</a:t>
            </a:r>
            <a:endParaRPr lang="en-US" dirty="0">
              <a:solidFill>
                <a:schemeClr val="bg1"/>
              </a:solidFill>
            </a:endParaRPr>
          </a:p>
        </p:txBody>
      </p:sp>
    </p:spTree>
    <p:extLst>
      <p:ext uri="{BB962C8B-B14F-4D97-AF65-F5344CB8AC3E}">
        <p14:creationId xmlns:p14="http://schemas.microsoft.com/office/powerpoint/2010/main" val="2092217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9622" y="2804160"/>
            <a:ext cx="5094478" cy="3228340"/>
          </a:xfrm>
          <a:prstGeom prst="rect">
            <a:avLst/>
          </a:prstGeom>
        </p:spPr>
      </p:pic>
      <p:sp>
        <p:nvSpPr>
          <p:cNvPr id="2" name="Title 1"/>
          <p:cNvSpPr>
            <a:spLocks noGrp="1"/>
          </p:cNvSpPr>
          <p:nvPr>
            <p:ph type="title"/>
          </p:nvPr>
        </p:nvSpPr>
        <p:spPr>
          <a:xfrm>
            <a:off x="172692" y="124433"/>
            <a:ext cx="7886700" cy="1325563"/>
          </a:xfrm>
        </p:spPr>
        <p:txBody>
          <a:bodyPr/>
          <a:lstStyle/>
          <a:p>
            <a:r>
              <a:rPr lang="en-US" dirty="0" smtClean="0"/>
              <a:t>The Hype</a:t>
            </a:r>
            <a:endParaRPr lang="en-US" dirty="0"/>
          </a:p>
        </p:txBody>
      </p:sp>
      <p:sp>
        <p:nvSpPr>
          <p:cNvPr id="3" name="Content Placeholder 2"/>
          <p:cNvSpPr>
            <a:spLocks noGrp="1"/>
          </p:cNvSpPr>
          <p:nvPr>
            <p:ph idx="1"/>
          </p:nvPr>
        </p:nvSpPr>
        <p:spPr>
          <a:xfrm>
            <a:off x="613807" y="1836851"/>
            <a:ext cx="7886700" cy="4351338"/>
          </a:xfrm>
        </p:spPr>
        <p:txBody>
          <a:bodyPr/>
          <a:lstStyle/>
          <a:p>
            <a:r>
              <a:rPr lang="en-US" dirty="0"/>
              <a:t>G</a:t>
            </a:r>
            <a:r>
              <a:rPr lang="en-US" dirty="0" smtClean="0"/>
              <a:t>artner Predictions</a:t>
            </a:r>
          </a:p>
          <a:p>
            <a:r>
              <a:rPr lang="en-US" dirty="0" smtClean="0"/>
              <a:t>CES shows</a:t>
            </a:r>
          </a:p>
          <a:p>
            <a:r>
              <a:rPr lang="en-US" dirty="0" smtClean="0"/>
              <a:t>Home Apps</a:t>
            </a:r>
          </a:p>
          <a:p>
            <a:r>
              <a:rPr lang="en-US" dirty="0" smtClean="0"/>
              <a:t>Car Apps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9066">
            <a:off x="4358640" y="609600"/>
            <a:ext cx="3048000" cy="28829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93901">
            <a:off x="7042683" y="214238"/>
            <a:ext cx="1948489" cy="127734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56738">
            <a:off x="7199416" y="5300776"/>
            <a:ext cx="1482792" cy="149406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66848">
            <a:off x="338343" y="1323096"/>
            <a:ext cx="3992880" cy="2888251"/>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60237">
            <a:off x="420116" y="4007612"/>
            <a:ext cx="2571445" cy="171903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4068">
            <a:off x="6509603" y="3763518"/>
            <a:ext cx="2488694" cy="859068"/>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96876">
            <a:off x="3580802" y="4561744"/>
            <a:ext cx="3210117" cy="1866806"/>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241" y="5638161"/>
            <a:ext cx="2637861" cy="110005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47322" y="4612623"/>
            <a:ext cx="3699704" cy="780025"/>
          </a:xfrm>
          <a:prstGeom prst="rect">
            <a:avLst/>
          </a:prstGeom>
        </p:spPr>
      </p:pic>
    </p:spTree>
    <p:extLst>
      <p:ext uri="{BB962C8B-B14F-4D97-AF65-F5344CB8AC3E}">
        <p14:creationId xmlns:p14="http://schemas.microsoft.com/office/powerpoint/2010/main" val="9291489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IoT</a:t>
            </a:r>
            <a:r>
              <a:rPr lang="en-US" dirty="0" smtClean="0"/>
              <a:t> is </a:t>
            </a:r>
            <a:r>
              <a:rPr lang="mr-IN" dirty="0" smtClean="0"/>
              <a:t>…</a:t>
            </a:r>
            <a:r>
              <a:rPr lang="en-US" dirty="0" smtClean="0"/>
              <a:t>?</a:t>
            </a:r>
            <a:endParaRPr lang="en-US" dirty="0"/>
          </a:p>
        </p:txBody>
      </p:sp>
      <p:sp>
        <p:nvSpPr>
          <p:cNvPr id="3" name="Content Placeholder 2"/>
          <p:cNvSpPr>
            <a:spLocks noGrp="1"/>
          </p:cNvSpPr>
          <p:nvPr>
            <p:ph idx="1"/>
          </p:nvPr>
        </p:nvSpPr>
        <p:spPr>
          <a:xfrm>
            <a:off x="628650" y="1825625"/>
            <a:ext cx="7940163" cy="4351338"/>
          </a:xfrm>
        </p:spPr>
        <p:txBody>
          <a:bodyPr/>
          <a:lstStyle/>
          <a:p>
            <a:r>
              <a:rPr lang="en-US" smtClean="0"/>
              <a:t>It </a:t>
            </a:r>
            <a:r>
              <a:rPr lang="en-US" dirty="0" smtClean="0"/>
              <a:t>is a generic term that encompasses a huge variety of application that have little in common other than a propensity to operate in an unmanaged environment</a:t>
            </a:r>
          </a:p>
          <a:p>
            <a:r>
              <a:rPr lang="en-US" dirty="0"/>
              <a:t>I</a:t>
            </a:r>
            <a:r>
              <a:rPr lang="en-US" dirty="0" smtClean="0"/>
              <a:t>ts hard to talk about the </a:t>
            </a:r>
            <a:r>
              <a:rPr lang="en-US" dirty="0" err="1" smtClean="0"/>
              <a:t>IoT</a:t>
            </a:r>
            <a:r>
              <a:rPr lang="en-US" dirty="0" smtClean="0"/>
              <a:t> in anything other than highly generic terms</a:t>
            </a:r>
            <a:endParaRPr lang="en-US" dirty="0"/>
          </a:p>
        </p:txBody>
      </p:sp>
    </p:spTree>
    <p:extLst>
      <p:ext uri="{BB962C8B-B14F-4D97-AF65-F5344CB8AC3E}">
        <p14:creationId xmlns:p14="http://schemas.microsoft.com/office/powerpoint/2010/main" val="309192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sz="6000" b="1" dirty="0" smtClean="0"/>
              <a:t>now</a:t>
            </a:r>
            <a:r>
              <a:rPr lang="en-US" dirty="0" smtClean="0"/>
              <a:t>?</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108" y="1246239"/>
            <a:ext cx="3605242" cy="4531032"/>
          </a:xfrm>
          <a:prstGeom prst="rect">
            <a:avLst/>
          </a:prstGeom>
        </p:spPr>
      </p:pic>
      <p:sp>
        <p:nvSpPr>
          <p:cNvPr id="4" name="Rectangle 3"/>
          <p:cNvSpPr/>
          <p:nvPr/>
        </p:nvSpPr>
        <p:spPr>
          <a:xfrm>
            <a:off x="147234" y="2882685"/>
            <a:ext cx="4762874" cy="3603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0220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sz="6000" b="1" dirty="0" smtClean="0"/>
              <a:t>now</a:t>
            </a:r>
            <a:r>
              <a:rPr lang="en-US" dirty="0" smtClean="0"/>
              <a:t>?</a:t>
            </a:r>
            <a:endParaRPr lang="en-US" dirty="0"/>
          </a:p>
        </p:txBody>
      </p:sp>
      <p:sp>
        <p:nvSpPr>
          <p:cNvPr id="3" name="Content Placeholder 2"/>
          <p:cNvSpPr>
            <a:spLocks noGrp="1"/>
          </p:cNvSpPr>
          <p:nvPr>
            <p:ph idx="1"/>
          </p:nvPr>
        </p:nvSpPr>
        <p:spPr>
          <a:xfrm>
            <a:off x="309715" y="1825625"/>
            <a:ext cx="4623619" cy="4351338"/>
          </a:xfrm>
        </p:spPr>
        <p:txBody>
          <a:bodyPr>
            <a:normAutofit fontScale="55000" lnSpcReduction="20000"/>
          </a:bodyPr>
          <a:lstStyle/>
          <a:p>
            <a:r>
              <a:rPr lang="en-US" dirty="0" smtClean="0"/>
              <a:t>Low power, high capability silicon now dominates chip fabrication plants</a:t>
            </a:r>
          </a:p>
          <a:p>
            <a:pPr marL="457200" lvl="1" indent="0">
              <a:buNone/>
            </a:pPr>
            <a:r>
              <a:rPr lang="en-US" dirty="0"/>
              <a:t>S</a:t>
            </a:r>
            <a:r>
              <a:rPr lang="en-US" dirty="0" smtClean="0"/>
              <a:t>aturation of the smart device market</a:t>
            </a:r>
          </a:p>
          <a:p>
            <a:pPr marL="457200" lvl="1" indent="0">
              <a:buNone/>
            </a:pPr>
            <a:r>
              <a:rPr lang="en-US" dirty="0" smtClean="0"/>
              <a:t>Full stream silicon production volumes requires some form of consumption model</a:t>
            </a:r>
          </a:p>
          <a:p>
            <a:endParaRPr lang="en-US" dirty="0" smtClean="0"/>
          </a:p>
          <a:p>
            <a:r>
              <a:rPr lang="en-US" dirty="0" smtClean="0"/>
              <a:t>Radio Technology: RFID, Bluetooth, WiFi, LTE</a:t>
            </a:r>
          </a:p>
          <a:p>
            <a:pPr lvl="1"/>
            <a:r>
              <a:rPr lang="en-US" dirty="0" smtClean="0"/>
              <a:t>Improvements in AD convertors is providing range and bandwidth to radio systems</a:t>
            </a:r>
          </a:p>
          <a:p>
            <a:pPr lvl="1"/>
            <a:r>
              <a:rPr lang="en-US" dirty="0" smtClean="0"/>
              <a:t>Protocol development provides ”seamless” connectivity</a:t>
            </a:r>
          </a:p>
          <a:p>
            <a:pPr lvl="1"/>
            <a:r>
              <a:rPr lang="en-US" dirty="0" smtClean="0"/>
              <a:t>i.e. Passports and Clothing Tags, Apple earbuds, Home controllers and similar</a:t>
            </a:r>
          </a:p>
          <a:p>
            <a:pPr lvl="2"/>
            <a:endParaRPr lang="en-US" dirty="0" smtClean="0"/>
          </a:p>
          <a:p>
            <a:r>
              <a:rPr lang="en-US" dirty="0" smtClean="0"/>
              <a:t>Actors seeking new markets</a:t>
            </a:r>
          </a:p>
          <a:p>
            <a:pPr lvl="1"/>
            <a:r>
              <a:rPr lang="en-US" dirty="0" smtClean="0"/>
              <a:t>5G for SIMs and wide area mobility</a:t>
            </a:r>
          </a:p>
          <a:p>
            <a:pPr lvl="1"/>
            <a:r>
              <a:rPr lang="en-US" dirty="0" smtClean="0"/>
              <a:t>Smart phone platform providers seeking to enter the car, home and work environments</a:t>
            </a:r>
          </a:p>
          <a:p>
            <a:pPr lvl="1"/>
            <a:r>
              <a:rPr lang="en-US" dirty="0" smtClean="0"/>
              <a:t>Industrial and process automation seeking to expand market reach </a:t>
            </a:r>
          </a:p>
        </p:txBody>
      </p:sp>
      <p:sp>
        <p:nvSpPr>
          <p:cNvPr id="4" name="Rectangle 3"/>
          <p:cNvSpPr/>
          <p:nvPr/>
        </p:nvSpPr>
        <p:spPr>
          <a:xfrm>
            <a:off x="147234" y="2882685"/>
            <a:ext cx="4762874" cy="3603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5382838" y="1307885"/>
            <a:ext cx="3275057" cy="2333949"/>
          </a:xfrm>
          <a:prstGeom prst="rect">
            <a:avLst/>
          </a:prstGeom>
        </p:spPr>
      </p:pic>
    </p:spTree>
    <p:extLst>
      <p:ext uri="{BB962C8B-B14F-4D97-AF65-F5344CB8AC3E}">
        <p14:creationId xmlns:p14="http://schemas.microsoft.com/office/powerpoint/2010/main" val="10649197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sz="6000" b="1" dirty="0" smtClean="0"/>
              <a:t>now</a:t>
            </a:r>
            <a:r>
              <a:rPr lang="en-US" dirty="0" smtClean="0"/>
              <a:t>?</a:t>
            </a:r>
            <a:endParaRPr lang="en-US" dirty="0"/>
          </a:p>
        </p:txBody>
      </p:sp>
      <p:sp>
        <p:nvSpPr>
          <p:cNvPr id="3" name="Content Placeholder 2"/>
          <p:cNvSpPr>
            <a:spLocks noGrp="1"/>
          </p:cNvSpPr>
          <p:nvPr>
            <p:ph idx="1"/>
          </p:nvPr>
        </p:nvSpPr>
        <p:spPr>
          <a:xfrm>
            <a:off x="309715" y="1825625"/>
            <a:ext cx="4623619" cy="4351338"/>
          </a:xfrm>
        </p:spPr>
        <p:txBody>
          <a:bodyPr>
            <a:normAutofit fontScale="55000" lnSpcReduction="20000"/>
          </a:bodyPr>
          <a:lstStyle/>
          <a:p>
            <a:r>
              <a:rPr lang="en-US" dirty="0" smtClean="0"/>
              <a:t>Low power, high capability silicon now dominates chip fabrication plants</a:t>
            </a:r>
          </a:p>
          <a:p>
            <a:pPr marL="457200" lvl="1" indent="0">
              <a:buNone/>
            </a:pPr>
            <a:r>
              <a:rPr lang="en-US" dirty="0"/>
              <a:t>S</a:t>
            </a:r>
            <a:r>
              <a:rPr lang="en-US" dirty="0" smtClean="0"/>
              <a:t>aturation of the smart device market</a:t>
            </a:r>
          </a:p>
          <a:p>
            <a:pPr marL="457200" lvl="1" indent="0">
              <a:buNone/>
            </a:pPr>
            <a:r>
              <a:rPr lang="en-US" dirty="0" smtClean="0"/>
              <a:t>Full stream silicon production volumes requires some form of consumption model</a:t>
            </a:r>
          </a:p>
          <a:p>
            <a:endParaRPr lang="en-US" dirty="0" smtClean="0"/>
          </a:p>
          <a:p>
            <a:r>
              <a:rPr lang="en-US" dirty="0" smtClean="0"/>
              <a:t>Radio Technology: RFID, Bluetooth, WiFi, LTE</a:t>
            </a:r>
          </a:p>
          <a:p>
            <a:pPr lvl="1"/>
            <a:r>
              <a:rPr lang="en-US" dirty="0" smtClean="0"/>
              <a:t>Improvements in AD convertors is providing range and bandwidth to radio systems</a:t>
            </a:r>
          </a:p>
          <a:p>
            <a:pPr lvl="1"/>
            <a:r>
              <a:rPr lang="en-US" dirty="0" smtClean="0"/>
              <a:t>Protocol development provides ”seamless” connectivity</a:t>
            </a:r>
          </a:p>
          <a:p>
            <a:pPr lvl="1"/>
            <a:r>
              <a:rPr lang="en-US" dirty="0" smtClean="0"/>
              <a:t>i.e. Passports and Clothing Tags, wireless earbuds, Home controllers and similar</a:t>
            </a:r>
          </a:p>
          <a:p>
            <a:pPr lvl="2"/>
            <a:endParaRPr lang="en-US" dirty="0" smtClean="0"/>
          </a:p>
          <a:p>
            <a:r>
              <a:rPr lang="en-US" dirty="0" smtClean="0"/>
              <a:t>Actors seeking new markets</a:t>
            </a:r>
          </a:p>
          <a:p>
            <a:pPr lvl="1"/>
            <a:r>
              <a:rPr lang="en-US" dirty="0" smtClean="0"/>
              <a:t>5G for SIMs and wide area mobility</a:t>
            </a:r>
          </a:p>
          <a:p>
            <a:pPr lvl="1"/>
            <a:r>
              <a:rPr lang="en-US" dirty="0" smtClean="0"/>
              <a:t>Smart phone platform providers seeking to enter the car, home and work environments</a:t>
            </a:r>
          </a:p>
          <a:p>
            <a:pPr lvl="1"/>
            <a:r>
              <a:rPr lang="en-US" dirty="0" smtClean="0"/>
              <a:t>Industrial and process automation seeking to expand market reach </a:t>
            </a:r>
          </a:p>
        </p:txBody>
      </p:sp>
      <p:sp>
        <p:nvSpPr>
          <p:cNvPr id="5" name="Rectangle 4"/>
          <p:cNvSpPr/>
          <p:nvPr/>
        </p:nvSpPr>
        <p:spPr>
          <a:xfrm>
            <a:off x="147234" y="4347275"/>
            <a:ext cx="4762874" cy="2138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5456839" y="1968894"/>
            <a:ext cx="3174060" cy="2229469"/>
          </a:xfrm>
          <a:prstGeom prst="rect">
            <a:avLst/>
          </a:prstGeom>
        </p:spPr>
      </p:pic>
    </p:spTree>
    <p:extLst>
      <p:ext uri="{BB962C8B-B14F-4D97-AF65-F5344CB8AC3E}">
        <p14:creationId xmlns:p14="http://schemas.microsoft.com/office/powerpoint/2010/main" val="6083273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sz="6000" b="1" dirty="0" smtClean="0"/>
              <a:t>now</a:t>
            </a:r>
            <a:r>
              <a:rPr lang="en-US" dirty="0" smtClean="0"/>
              <a:t>?</a:t>
            </a:r>
            <a:endParaRPr lang="en-US" dirty="0"/>
          </a:p>
        </p:txBody>
      </p:sp>
      <p:sp>
        <p:nvSpPr>
          <p:cNvPr id="3" name="Content Placeholder 2"/>
          <p:cNvSpPr>
            <a:spLocks noGrp="1"/>
          </p:cNvSpPr>
          <p:nvPr>
            <p:ph idx="1"/>
          </p:nvPr>
        </p:nvSpPr>
        <p:spPr>
          <a:xfrm>
            <a:off x="309715" y="1825625"/>
            <a:ext cx="4623619" cy="4351338"/>
          </a:xfrm>
        </p:spPr>
        <p:txBody>
          <a:bodyPr>
            <a:normAutofit fontScale="55000" lnSpcReduction="20000"/>
          </a:bodyPr>
          <a:lstStyle/>
          <a:p>
            <a:r>
              <a:rPr lang="en-US" dirty="0" smtClean="0"/>
              <a:t>Low power, high capability silicon now dominates chip fabrication plants</a:t>
            </a:r>
          </a:p>
          <a:p>
            <a:pPr marL="457200" lvl="1" indent="0">
              <a:buNone/>
            </a:pPr>
            <a:r>
              <a:rPr lang="en-US" dirty="0"/>
              <a:t>S</a:t>
            </a:r>
            <a:r>
              <a:rPr lang="en-US" dirty="0" smtClean="0"/>
              <a:t>aturation of the smart device market</a:t>
            </a:r>
          </a:p>
          <a:p>
            <a:pPr marL="457200" lvl="1" indent="0">
              <a:buNone/>
            </a:pPr>
            <a:r>
              <a:rPr lang="en-US" dirty="0" smtClean="0"/>
              <a:t>Full stream silicon production volumes requires some form of consumption model</a:t>
            </a:r>
          </a:p>
          <a:p>
            <a:endParaRPr lang="en-US" dirty="0" smtClean="0"/>
          </a:p>
          <a:p>
            <a:r>
              <a:rPr lang="en-US" dirty="0" smtClean="0"/>
              <a:t>Radio Technology: RFID, Bluetooth, WiFi, LTE</a:t>
            </a:r>
          </a:p>
          <a:p>
            <a:pPr lvl="1"/>
            <a:r>
              <a:rPr lang="en-US" dirty="0" smtClean="0"/>
              <a:t>Improvements in AD convertors is providing range and bandwidth to radio systems</a:t>
            </a:r>
          </a:p>
          <a:p>
            <a:pPr lvl="1"/>
            <a:r>
              <a:rPr lang="en-US" dirty="0" smtClean="0"/>
              <a:t>Protocol development provides ”seamless” connectivity</a:t>
            </a:r>
          </a:p>
          <a:p>
            <a:pPr lvl="1"/>
            <a:r>
              <a:rPr lang="en-US" dirty="0" smtClean="0"/>
              <a:t>i.e. Passports and Clothing Tags, Apple earbuds, Home controllers and similar</a:t>
            </a:r>
          </a:p>
          <a:p>
            <a:pPr lvl="2"/>
            <a:endParaRPr lang="en-US" dirty="0" smtClean="0"/>
          </a:p>
          <a:p>
            <a:r>
              <a:rPr lang="en-US" dirty="0" smtClean="0"/>
              <a:t>Actors seeking new markets</a:t>
            </a:r>
          </a:p>
          <a:p>
            <a:pPr lvl="1"/>
            <a:r>
              <a:rPr lang="en-US" dirty="0" smtClean="0"/>
              <a:t>5G for SIMs and wide area mobility</a:t>
            </a:r>
          </a:p>
          <a:p>
            <a:pPr lvl="1"/>
            <a:r>
              <a:rPr lang="en-US" dirty="0" smtClean="0"/>
              <a:t>Smart phone platform providers seeking to enter the car, home and work environments</a:t>
            </a:r>
          </a:p>
          <a:p>
            <a:pPr lvl="1"/>
            <a:r>
              <a:rPr lang="en-US" dirty="0" smtClean="0"/>
              <a:t>Industrial and process automation seeking to expand market reach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077" y="4001294"/>
            <a:ext cx="1973865" cy="234906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826" y="268015"/>
            <a:ext cx="3250534" cy="266437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1576" y="3131974"/>
            <a:ext cx="2041259" cy="259660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1576" y="2396359"/>
            <a:ext cx="2043370" cy="881991"/>
          </a:xfrm>
          <a:prstGeom prst="rect">
            <a:avLst/>
          </a:prstGeom>
        </p:spPr>
      </p:pic>
      <p:sp>
        <p:nvSpPr>
          <p:cNvPr id="4" name="Rectangle 3"/>
          <p:cNvSpPr/>
          <p:nvPr/>
        </p:nvSpPr>
        <p:spPr>
          <a:xfrm>
            <a:off x="5624945" y="133927"/>
            <a:ext cx="3351415"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363344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sz="6000" b="1" dirty="0"/>
              <a:t>now</a:t>
            </a:r>
            <a:r>
              <a:rPr lang="en-US" dirty="0"/>
              <a:t>?</a:t>
            </a:r>
          </a:p>
        </p:txBody>
      </p:sp>
      <p:sp>
        <p:nvSpPr>
          <p:cNvPr id="3" name="Content Placeholder 2"/>
          <p:cNvSpPr>
            <a:spLocks noGrp="1"/>
          </p:cNvSpPr>
          <p:nvPr>
            <p:ph idx="1"/>
          </p:nvPr>
        </p:nvSpPr>
        <p:spPr/>
        <p:txBody>
          <a:bodyPr>
            <a:normAutofit fontScale="92500"/>
          </a:bodyPr>
          <a:lstStyle/>
          <a:p>
            <a:r>
              <a:rPr lang="en-US" dirty="0" smtClean="0"/>
              <a:t>Because we have saturated our traditional markets for technology and the production capacity is being redirected to new opportunities</a:t>
            </a:r>
          </a:p>
          <a:p>
            <a:endParaRPr lang="en-US" dirty="0" smtClean="0"/>
          </a:p>
          <a:p>
            <a:pPr lvl="1"/>
            <a:r>
              <a:rPr lang="en-US" dirty="0" smtClean="0"/>
              <a:t>PC sales volumes are plummeting</a:t>
            </a:r>
          </a:p>
          <a:p>
            <a:pPr lvl="1"/>
            <a:r>
              <a:rPr lang="en-US" dirty="0" smtClean="0"/>
              <a:t>Smartphone sales are now peaking</a:t>
            </a:r>
          </a:p>
          <a:p>
            <a:pPr lvl="1"/>
            <a:r>
              <a:rPr lang="en-US" dirty="0" smtClean="0"/>
              <a:t>The computer technology industry is seeking to use its existing capability to provide new product to high volume markets </a:t>
            </a:r>
          </a:p>
          <a:p>
            <a:pPr lvl="1"/>
            <a:r>
              <a:rPr lang="en-US" dirty="0" smtClean="0"/>
              <a:t>Which means looking at low </a:t>
            </a:r>
            <a:r>
              <a:rPr lang="en-US" dirty="0" smtClean="0"/>
              <a:t>margin </a:t>
            </a:r>
            <a:r>
              <a:rPr lang="en-US" dirty="0" smtClean="0"/>
              <a:t>very high volume opportunities by adding ”smart” network centric interfaces and controllers to existing devices and functions</a:t>
            </a:r>
          </a:p>
          <a:p>
            <a:pPr lvl="1"/>
            <a:endParaRPr lang="en-US" dirty="0" smtClean="0"/>
          </a:p>
        </p:txBody>
      </p:sp>
    </p:spTree>
    <p:extLst>
      <p:ext uri="{BB962C8B-B14F-4D97-AF65-F5344CB8AC3E}">
        <p14:creationId xmlns:p14="http://schemas.microsoft.com/office/powerpoint/2010/main" val="2748566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opportunities</a:t>
            </a:r>
            <a:endParaRPr lang="en-US" dirty="0"/>
          </a:p>
        </p:txBody>
      </p:sp>
      <p:sp>
        <p:nvSpPr>
          <p:cNvPr id="3" name="Content Placeholder 2"/>
          <p:cNvSpPr>
            <a:spLocks noGrp="1"/>
          </p:cNvSpPr>
          <p:nvPr>
            <p:ph idx="1"/>
          </p:nvPr>
        </p:nvSpPr>
        <p:spPr/>
        <p:txBody>
          <a:bodyPr>
            <a:normAutofit lnSpcReduction="10000"/>
          </a:bodyPr>
          <a:lstStyle/>
          <a:p>
            <a:r>
              <a:rPr lang="en-US" dirty="0" smtClean="0"/>
              <a:t>“smart” lighting - e.g. Philips</a:t>
            </a:r>
          </a:p>
          <a:p>
            <a:r>
              <a:rPr lang="en-US" dirty="0" smtClean="0"/>
              <a:t>“smart” home appliances and networks - e.g. Miele</a:t>
            </a:r>
          </a:p>
          <a:p>
            <a:r>
              <a:rPr lang="en-US" dirty="0" smtClean="0"/>
              <a:t>“smart” power management</a:t>
            </a:r>
          </a:p>
          <a:p>
            <a:r>
              <a:rPr lang="en-US" dirty="0" smtClean="0"/>
              <a:t>”smart” labels for retail</a:t>
            </a:r>
          </a:p>
          <a:p>
            <a:r>
              <a:rPr lang="en-US" dirty="0" smtClean="0"/>
              <a:t>“smart” traffic control</a:t>
            </a:r>
          </a:p>
          <a:p>
            <a:r>
              <a:rPr lang="en-US" dirty="0" smtClean="0"/>
              <a:t>“smart” image analysis</a:t>
            </a:r>
          </a:p>
          <a:p>
            <a:r>
              <a:rPr lang="en-US" dirty="0" smtClean="0"/>
              <a:t>“smart” video surveillance</a:t>
            </a:r>
          </a:p>
          <a:p>
            <a:endParaRPr lang="en-US" dirty="0" smtClean="0"/>
          </a:p>
          <a:p>
            <a:pPr marL="0" indent="0">
              <a:buNone/>
            </a:pPr>
            <a:r>
              <a:rPr lang="en-US" dirty="0" smtClean="0"/>
              <a:t>Almost anything else that uses the word “smart”</a:t>
            </a:r>
            <a:endParaRPr lang="en-US" dirty="0"/>
          </a:p>
        </p:txBody>
      </p:sp>
    </p:spTree>
    <p:extLst>
      <p:ext uri="{BB962C8B-B14F-4D97-AF65-F5344CB8AC3E}">
        <p14:creationId xmlns:p14="http://schemas.microsoft.com/office/powerpoint/2010/main" val="1691712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smtClean="0"/>
              <a:t>The Variety of Life</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It</a:t>
            </a:r>
            <a:r>
              <a:rPr lang="mr-IN" dirty="0" smtClean="0"/>
              <a:t>’</a:t>
            </a:r>
            <a:r>
              <a:rPr lang="en-US" dirty="0" smtClean="0"/>
              <a:t>s a set of discrete applications that have highly divergent requirements:</a:t>
            </a:r>
          </a:p>
          <a:p>
            <a:pPr lvl="1"/>
            <a:r>
              <a:rPr lang="en-US" dirty="0" smtClean="0"/>
              <a:t>Radius of connectivity varies from mm to kilometers</a:t>
            </a:r>
          </a:p>
          <a:p>
            <a:pPr lvl="1"/>
            <a:r>
              <a:rPr lang="en-US" dirty="0" smtClean="0"/>
              <a:t>Bandwidth varies from bits to gigabits per second</a:t>
            </a:r>
          </a:p>
          <a:p>
            <a:pPr lvl="1"/>
            <a:r>
              <a:rPr lang="en-US" dirty="0" smtClean="0"/>
              <a:t>Data volumes vary from bytes to petabytes</a:t>
            </a:r>
          </a:p>
          <a:p>
            <a:pPr lvl="1"/>
            <a:r>
              <a:rPr lang="en-US" dirty="0" smtClean="0"/>
              <a:t>Connectivity models may be push or pull</a:t>
            </a:r>
          </a:p>
          <a:p>
            <a:pPr lvl="1"/>
            <a:r>
              <a:rPr lang="en-US" dirty="0" smtClean="0"/>
              <a:t>Connectivity may be ad-hoc relays to dedicated wired</a:t>
            </a:r>
          </a:p>
          <a:p>
            <a:pPr lvl="1"/>
            <a:r>
              <a:rPr lang="en-US" dirty="0" smtClean="0"/>
              <a:t>Transactions may be unicast, multicast or </a:t>
            </a:r>
            <a:r>
              <a:rPr lang="en-US" dirty="0" err="1" smtClean="0"/>
              <a:t>anycast</a:t>
            </a:r>
            <a:r>
              <a:rPr lang="en-US" dirty="0" smtClean="0"/>
              <a:t> in nature</a:t>
            </a:r>
          </a:p>
          <a:p>
            <a:pPr lvl="1"/>
            <a:r>
              <a:rPr lang="en-US" dirty="0" smtClean="0"/>
              <a:t>Applications include sensing and reporting, command and control, adaptation and interfacing</a:t>
            </a:r>
          </a:p>
          <a:p>
            <a:pPr marL="0" indent="0">
              <a:buNone/>
            </a:pPr>
            <a:r>
              <a:rPr lang="en-US" dirty="0" smtClean="0"/>
              <a:t>There is little that these environments have in common, except maybe </a:t>
            </a:r>
            <a:r>
              <a:rPr lang="en-US" dirty="0"/>
              <a:t>a</a:t>
            </a:r>
            <a:r>
              <a:rPr lang="en-US" dirty="0" smtClean="0"/>
              <a:t> common underlying gene pool!</a:t>
            </a:r>
          </a:p>
        </p:txBody>
      </p:sp>
      <p:sp>
        <p:nvSpPr>
          <p:cNvPr id="4" name="Freeform 3"/>
          <p:cNvSpPr/>
          <p:nvPr/>
        </p:nvSpPr>
        <p:spPr>
          <a:xfrm>
            <a:off x="3871452" y="807270"/>
            <a:ext cx="877829" cy="512711"/>
          </a:xfrm>
          <a:custGeom>
            <a:avLst/>
            <a:gdLst>
              <a:gd name="connsiteX0" fmla="*/ 0 w 877829"/>
              <a:gd name="connsiteY0" fmla="*/ 254614 h 512711"/>
              <a:gd name="connsiteX1" fmla="*/ 206477 w 877829"/>
              <a:gd name="connsiteY1" fmla="*/ 26014 h 512711"/>
              <a:gd name="connsiteX2" fmla="*/ 272845 w 877829"/>
              <a:gd name="connsiteY2" fmla="*/ 239865 h 512711"/>
              <a:gd name="connsiteX3" fmla="*/ 730045 w 877829"/>
              <a:gd name="connsiteY3" fmla="*/ 3891 h 512711"/>
              <a:gd name="connsiteX4" fmla="*/ 272845 w 877829"/>
              <a:gd name="connsiteY4" fmla="*/ 475840 h 512711"/>
              <a:gd name="connsiteX5" fmla="*/ 862780 w 877829"/>
              <a:gd name="connsiteY5" fmla="*/ 158749 h 512711"/>
              <a:gd name="connsiteX6" fmla="*/ 715296 w 877829"/>
              <a:gd name="connsiteY6" fmla="*/ 512711 h 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829" h="512711">
                <a:moveTo>
                  <a:pt x="0" y="254614"/>
                </a:moveTo>
                <a:cubicBezTo>
                  <a:pt x="80501" y="141543"/>
                  <a:pt x="161003" y="28472"/>
                  <a:pt x="206477" y="26014"/>
                </a:cubicBezTo>
                <a:cubicBezTo>
                  <a:pt x="251951" y="23556"/>
                  <a:pt x="185584" y="243552"/>
                  <a:pt x="272845" y="239865"/>
                </a:cubicBezTo>
                <a:cubicBezTo>
                  <a:pt x="360106" y="236178"/>
                  <a:pt x="730045" y="-35438"/>
                  <a:pt x="730045" y="3891"/>
                </a:cubicBezTo>
                <a:cubicBezTo>
                  <a:pt x="730045" y="43220"/>
                  <a:pt x="250723" y="450030"/>
                  <a:pt x="272845" y="475840"/>
                </a:cubicBezTo>
                <a:cubicBezTo>
                  <a:pt x="294967" y="501650"/>
                  <a:pt x="789038" y="152604"/>
                  <a:pt x="862780" y="158749"/>
                </a:cubicBezTo>
                <a:cubicBezTo>
                  <a:pt x="936522" y="164894"/>
                  <a:pt x="715296" y="512711"/>
                  <a:pt x="715296" y="5127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101504">
            <a:off x="4689987" y="602619"/>
            <a:ext cx="856325" cy="523220"/>
          </a:xfrm>
          <a:prstGeom prst="rect">
            <a:avLst/>
          </a:prstGeom>
          <a:noFill/>
        </p:spPr>
        <p:txBody>
          <a:bodyPr wrap="none" rtlCol="0">
            <a:spAutoFit/>
          </a:bodyPr>
          <a:lstStyle/>
          <a:p>
            <a:r>
              <a:rPr lang="en-US" sz="2800" smtClean="0">
                <a:latin typeface="AhnbergHand" charset="0"/>
                <a:ea typeface="AhnbergHand" charset="0"/>
                <a:cs typeface="AhnbergHand" charset="0"/>
              </a:rPr>
              <a:t>IoT</a:t>
            </a:r>
            <a:endParaRPr lang="en-US" sz="2800" dirty="0">
              <a:latin typeface="AhnbergHand" charset="0"/>
              <a:ea typeface="AhnbergHand" charset="0"/>
              <a:cs typeface="AhnbergHand" charset="0"/>
            </a:endParaRPr>
          </a:p>
        </p:txBody>
      </p:sp>
    </p:spTree>
    <p:extLst>
      <p:ext uri="{BB962C8B-B14F-4D97-AF65-F5344CB8AC3E}">
        <p14:creationId xmlns:p14="http://schemas.microsoft.com/office/powerpoint/2010/main" val="20906448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Tyranny of Economics</a:t>
            </a:r>
            <a:endParaRPr lang="en-AU" dirty="0"/>
          </a:p>
        </p:txBody>
      </p:sp>
      <p:sp>
        <p:nvSpPr>
          <p:cNvPr id="3" name="Content Placeholder 2"/>
          <p:cNvSpPr>
            <a:spLocks noGrp="1"/>
          </p:cNvSpPr>
          <p:nvPr>
            <p:ph idx="1"/>
          </p:nvPr>
        </p:nvSpPr>
        <p:spPr/>
        <p:txBody>
          <a:bodyPr>
            <a:normAutofit lnSpcReduction="10000"/>
          </a:bodyPr>
          <a:lstStyle/>
          <a:p>
            <a:pPr marL="0" indent="0">
              <a:buNone/>
            </a:pPr>
            <a:r>
              <a:rPr lang="en-AU" dirty="0" smtClean="0"/>
              <a:t>“Things” are meant to be largely autonomous and operate with human intervention and do not command human attention</a:t>
            </a:r>
          </a:p>
          <a:p>
            <a:pPr lvl="1"/>
            <a:r>
              <a:rPr lang="en-AU" dirty="0" smtClean="0"/>
              <a:t>Which means that that are not necessarily highly valued devices</a:t>
            </a:r>
          </a:p>
          <a:p>
            <a:pPr lvl="1"/>
            <a:r>
              <a:rPr lang="en-AU" dirty="0" smtClean="0"/>
              <a:t>Nor are they continuously human monitored or managed devices</a:t>
            </a:r>
          </a:p>
          <a:p>
            <a:pPr lvl="1"/>
            <a:r>
              <a:rPr lang="en-AU" dirty="0"/>
              <a:t>T</a:t>
            </a:r>
            <a:r>
              <a:rPr lang="en-AU" dirty="0" smtClean="0"/>
              <a:t>hese are low cost devices</a:t>
            </a:r>
          </a:p>
          <a:p>
            <a:pPr lvl="1"/>
            <a:r>
              <a:rPr lang="en-AU" dirty="0" smtClean="0"/>
              <a:t>Which implies that there are not necessarily high quality devices</a:t>
            </a:r>
          </a:p>
          <a:p>
            <a:pPr lvl="1"/>
            <a:r>
              <a:rPr lang="en-AU" dirty="0" smtClean="0"/>
              <a:t>Quite the opposite, in fact</a:t>
            </a:r>
          </a:p>
          <a:p>
            <a:pPr lvl="1"/>
            <a:r>
              <a:rPr lang="en-AU" dirty="0" smtClean="0"/>
              <a:t>Which means that we simply have to consider</a:t>
            </a:r>
            <a:r>
              <a:rPr lang="mr-IN" dirty="0" smtClean="0"/>
              <a:t>…</a:t>
            </a:r>
            <a:endParaRPr lang="en-AU" dirty="0" smtClean="0"/>
          </a:p>
        </p:txBody>
      </p:sp>
    </p:spTree>
    <p:extLst>
      <p:ext uri="{BB962C8B-B14F-4D97-AF65-F5344CB8AC3E}">
        <p14:creationId xmlns:p14="http://schemas.microsoft.com/office/powerpoint/2010/main" val="740841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71981" y="-115611"/>
            <a:ext cx="14924676" cy="7089221"/>
          </a:xfrm>
          <a:prstGeom prst="rect">
            <a:avLst/>
          </a:prstGeom>
        </p:spPr>
      </p:pic>
      <p:sp>
        <p:nvSpPr>
          <p:cNvPr id="2" name="Title 1"/>
          <p:cNvSpPr txBox="1">
            <a:spLocks/>
          </p:cNvSpPr>
          <p:nvPr/>
        </p:nvSpPr>
        <p:spPr>
          <a:xfrm>
            <a:off x="628650" y="351878"/>
            <a:ext cx="2869924" cy="8722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rPr>
              <a:t>Technology</a:t>
            </a:r>
            <a:endParaRPr lang="en-US" dirty="0">
              <a:solidFill>
                <a:schemeClr val="bg1"/>
              </a:solidFill>
            </a:endParaRPr>
          </a:p>
        </p:txBody>
      </p:sp>
      <p:sp>
        <p:nvSpPr>
          <p:cNvPr id="4" name="Rectangle 3"/>
          <p:cNvSpPr/>
          <p:nvPr/>
        </p:nvSpPr>
        <p:spPr>
          <a:xfrm>
            <a:off x="1838739" y="3643845"/>
            <a:ext cx="4572000" cy="923330"/>
          </a:xfrm>
          <a:prstGeom prst="rect">
            <a:avLst/>
          </a:prstGeom>
        </p:spPr>
        <p:txBody>
          <a:bodyPr>
            <a:spAutoFit/>
          </a:bodyPr>
          <a:lstStyle/>
          <a:p>
            <a:r>
              <a:rPr lang="en-US" b="1" dirty="0">
                <a:solidFill>
                  <a:schemeClr val="bg1"/>
                </a:solidFill>
              </a:rPr>
              <a:t>The age of smartphones has left humans with such a short attention spans, even a goldfish can hold a thought </a:t>
            </a:r>
            <a:r>
              <a:rPr lang="en-US" b="1">
                <a:solidFill>
                  <a:schemeClr val="bg1"/>
                </a:solidFill>
              </a:rPr>
              <a:t>for </a:t>
            </a:r>
            <a:r>
              <a:rPr lang="en-US" b="1" smtClean="0">
                <a:solidFill>
                  <a:schemeClr val="bg1"/>
                </a:solidFill>
              </a:rPr>
              <a:t>longer” Leon </a:t>
            </a:r>
            <a:r>
              <a:rPr lang="en-US" b="1" dirty="0">
                <a:solidFill>
                  <a:schemeClr val="bg1"/>
                </a:solidFill>
              </a:rPr>
              <a:t>Watson</a:t>
            </a:r>
          </a:p>
        </p:txBody>
      </p:sp>
      <p:sp>
        <p:nvSpPr>
          <p:cNvPr id="5" name="Rectangle 4"/>
          <p:cNvSpPr/>
          <p:nvPr/>
        </p:nvSpPr>
        <p:spPr>
          <a:xfrm>
            <a:off x="1832115" y="3637221"/>
            <a:ext cx="4572000" cy="923330"/>
          </a:xfrm>
          <a:prstGeom prst="rect">
            <a:avLst/>
          </a:prstGeom>
        </p:spPr>
        <p:txBody>
          <a:bodyPr>
            <a:spAutoFit/>
          </a:bodyPr>
          <a:lstStyle/>
          <a:p>
            <a:r>
              <a:rPr lang="en-US" b="1" dirty="0"/>
              <a:t>The age of smartphones has left humans with such a short attention spans, even a goldfish can hold a thought </a:t>
            </a:r>
            <a:r>
              <a:rPr lang="en-US" b="1"/>
              <a:t>for </a:t>
            </a:r>
            <a:r>
              <a:rPr lang="en-US" b="1" smtClean="0"/>
              <a:t>longer” Leon </a:t>
            </a:r>
            <a:r>
              <a:rPr lang="en-US" b="1" dirty="0"/>
              <a:t>Watson</a:t>
            </a:r>
          </a:p>
        </p:txBody>
      </p:sp>
      <p:sp>
        <p:nvSpPr>
          <p:cNvPr id="6" name="Title 1"/>
          <p:cNvSpPr txBox="1">
            <a:spLocks/>
          </p:cNvSpPr>
          <p:nvPr/>
        </p:nvSpPr>
        <p:spPr>
          <a:xfrm>
            <a:off x="618711" y="345248"/>
            <a:ext cx="2869924" cy="8722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Technology</a:t>
            </a:r>
            <a:endParaRPr lang="en-US" dirty="0"/>
          </a:p>
        </p:txBody>
      </p:sp>
    </p:spTree>
    <p:extLst>
      <p:ext uri="{BB962C8B-B14F-4D97-AF65-F5344CB8AC3E}">
        <p14:creationId xmlns:p14="http://schemas.microsoft.com/office/powerpoint/2010/main" val="9245318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286" y="1394980"/>
            <a:ext cx="7886700" cy="1325563"/>
          </a:xfrm>
        </p:spPr>
        <p:txBody>
          <a:bodyPr>
            <a:normAutofit/>
          </a:bodyPr>
          <a:lstStyle/>
          <a:p>
            <a:r>
              <a:rPr lang="en-US" dirty="0" smtClean="0"/>
              <a:t>Security</a:t>
            </a:r>
            <a:endParaRPr lang="en-US" dirty="0"/>
          </a:p>
        </p:txBody>
      </p:sp>
    </p:spTree>
    <p:extLst>
      <p:ext uri="{BB962C8B-B14F-4D97-AF65-F5344CB8AC3E}">
        <p14:creationId xmlns:p14="http://schemas.microsoft.com/office/powerpoint/2010/main" val="3190243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Seen at NANOG 69</a:t>
            </a:r>
            <a:r>
              <a:rPr lang="mr-IN" dirty="0" smtClean="0"/>
              <a:t>…</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5193"/>
          <a:stretch/>
        </p:blipFill>
        <p:spPr>
          <a:xfrm>
            <a:off x="706741" y="1825625"/>
            <a:ext cx="7730518" cy="4125349"/>
          </a:xfrm>
        </p:spPr>
      </p:pic>
      <p:sp>
        <p:nvSpPr>
          <p:cNvPr id="3" name="Rectangle 2"/>
          <p:cNvSpPr/>
          <p:nvPr/>
        </p:nvSpPr>
        <p:spPr>
          <a:xfrm>
            <a:off x="5728677" y="2055446"/>
            <a:ext cx="422031" cy="4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605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a:t>
            </a:r>
            <a:endParaRPr lang="en-US" dirty="0"/>
          </a:p>
        </p:txBody>
      </p:sp>
      <p:sp>
        <p:nvSpPr>
          <p:cNvPr id="4" name="TextBox 3"/>
          <p:cNvSpPr txBox="1"/>
          <p:nvPr/>
        </p:nvSpPr>
        <p:spPr>
          <a:xfrm>
            <a:off x="628649" y="1690689"/>
            <a:ext cx="8068289" cy="3539430"/>
          </a:xfrm>
          <a:prstGeom prst="rect">
            <a:avLst/>
          </a:prstGeom>
          <a:noFill/>
        </p:spPr>
        <p:txBody>
          <a:bodyPr wrap="square" rtlCol="0">
            <a:spAutoFit/>
          </a:bodyPr>
          <a:lstStyle/>
          <a:p>
            <a:r>
              <a:rPr lang="en-US" sz="1400" dirty="0" smtClean="0">
                <a:latin typeface="Courier" charset="0"/>
                <a:ea typeface="Courier" charset="0"/>
                <a:cs typeface="Courier" charset="0"/>
              </a:rPr>
              <a:t>Interesting quote ...</a:t>
            </a:r>
            <a:endParaRPr lang="en-US" sz="1400" dirty="0">
              <a:latin typeface="Courier" charset="0"/>
              <a:ea typeface="Courier" charset="0"/>
              <a:cs typeface="Courier" charset="0"/>
            </a:endParaRPr>
          </a:p>
          <a:p>
            <a:r>
              <a:rPr lang="en-US" sz="1400" dirty="0">
                <a:latin typeface="Courier" charset="0"/>
                <a:ea typeface="Courier" charset="0"/>
                <a:cs typeface="Courier" charset="0"/>
              </a:rPr>
              <a:t/>
            </a:r>
            <a:br>
              <a:rPr lang="en-US" sz="1400" dirty="0">
                <a:latin typeface="Courier" charset="0"/>
                <a:ea typeface="Courier" charset="0"/>
                <a:cs typeface="Courier" charset="0"/>
              </a:rPr>
            </a:br>
            <a:endParaRPr lang="en-US" sz="1400" dirty="0">
              <a:latin typeface="Courier" charset="0"/>
              <a:ea typeface="Courier" charset="0"/>
              <a:cs typeface="Courier" charset="0"/>
            </a:endParaRPr>
          </a:p>
          <a:p>
            <a:r>
              <a:rPr lang="en-US" sz="1400" dirty="0" smtClean="0">
                <a:latin typeface="Courier" charset="0"/>
                <a:ea typeface="Courier" charset="0"/>
                <a:cs typeface="Courier" charset="0"/>
              </a:rPr>
              <a:t>“At </a:t>
            </a:r>
            <a:r>
              <a:rPr lang="en-US" sz="1400" dirty="0">
                <a:latin typeface="Courier" charset="0"/>
                <a:ea typeface="Courier" charset="0"/>
                <a:cs typeface="Courier" charset="0"/>
              </a:rPr>
              <a:t>last count I have about 43 devices on my LAN, with less than a third running an OS that I can actually interact with. The rest are embedded systems that get updated (hah!) by the vendors at their whim. Easily two-thirds would 'phone home' to somewhere at various times. About 7 have external access without explicitly setting port-forwarding.</a:t>
            </a:r>
          </a:p>
          <a:p>
            <a:r>
              <a:rPr lang="en-US" sz="1400" dirty="0">
                <a:latin typeface="Courier" charset="0"/>
                <a:ea typeface="Courier" charset="0"/>
                <a:cs typeface="Courier" charset="0"/>
              </a:rPr>
              <a:t/>
            </a:r>
            <a:br>
              <a:rPr lang="en-US" sz="1400" dirty="0">
                <a:latin typeface="Courier" charset="0"/>
                <a:ea typeface="Courier" charset="0"/>
                <a:cs typeface="Courier" charset="0"/>
              </a:rPr>
            </a:br>
            <a:endParaRPr lang="en-US" sz="1400" dirty="0">
              <a:latin typeface="Courier" charset="0"/>
              <a:ea typeface="Courier" charset="0"/>
              <a:cs typeface="Courier" charset="0"/>
            </a:endParaRPr>
          </a:p>
          <a:p>
            <a:r>
              <a:rPr lang="en-US" sz="1400" dirty="0">
                <a:latin typeface="Courier" charset="0"/>
                <a:ea typeface="Courier" charset="0"/>
                <a:cs typeface="Courier" charset="0"/>
              </a:rPr>
              <a:t>Of course, my router monitors and reports on all outbound traffic - but do I actively look at it? I should. </a:t>
            </a:r>
            <a:r>
              <a:rPr lang="en-US" sz="1400" dirty="0" smtClean="0">
                <a:latin typeface="Courier" charset="0"/>
                <a:ea typeface="Courier" charset="0"/>
                <a:cs typeface="Courier" charset="0"/>
              </a:rPr>
              <a:t>But I don’t.</a:t>
            </a:r>
            <a:r>
              <a:rPr lang="en-US" sz="1400" dirty="0">
                <a:latin typeface="Courier" charset="0"/>
                <a:ea typeface="Courier" charset="0"/>
                <a:cs typeface="Courier" charset="0"/>
              </a:rPr>
              <a:t> </a:t>
            </a:r>
            <a:r>
              <a:rPr lang="en-US" sz="1400" dirty="0" smtClean="0">
                <a:latin typeface="Courier" charset="0"/>
                <a:ea typeface="Courier" charset="0"/>
                <a:cs typeface="Courier" charset="0"/>
              </a:rPr>
              <a:t>And </a:t>
            </a:r>
            <a:r>
              <a:rPr lang="en-US" sz="1400" dirty="0">
                <a:latin typeface="Courier" charset="0"/>
                <a:ea typeface="Courier" charset="0"/>
                <a:cs typeface="Courier" charset="0"/>
              </a:rPr>
              <a:t>of course everything we value on our LAN we protect and encrypt end-to-end and </a:t>
            </a:r>
            <a:r>
              <a:rPr lang="en-US" sz="1400" dirty="0" smtClean="0">
                <a:latin typeface="Courier" charset="0"/>
                <a:ea typeface="Courier" charset="0"/>
                <a:cs typeface="Courier" charset="0"/>
              </a:rPr>
              <a:t>at-rest as the LAN is actually occupied by foreign devices with unknown network capability... </a:t>
            </a:r>
            <a:r>
              <a:rPr lang="en-US" sz="1400" dirty="0">
                <a:latin typeface="Courier" charset="0"/>
                <a:ea typeface="Courier" charset="0"/>
                <a:cs typeface="Courier" charset="0"/>
              </a:rPr>
              <a:t>sure we </a:t>
            </a:r>
            <a:r>
              <a:rPr lang="en-US" sz="1400" dirty="0" smtClean="0">
                <a:latin typeface="Courier" charset="0"/>
                <a:ea typeface="Courier" charset="0"/>
                <a:cs typeface="Courier" charset="0"/>
              </a:rPr>
              <a:t>encrypt absolutely everything...”</a:t>
            </a:r>
            <a:endParaRPr lang="en-US" sz="1400" dirty="0">
              <a:latin typeface="Courier" charset="0"/>
              <a:ea typeface="Courier" charset="0"/>
              <a:cs typeface="Courier" charset="0"/>
            </a:endParaRPr>
          </a:p>
          <a:p>
            <a:endParaRPr lang="en-US" sz="1400" dirty="0">
              <a:latin typeface="Courier" charset="0"/>
              <a:ea typeface="Courier" charset="0"/>
              <a:cs typeface="Courier" charset="0"/>
            </a:endParaRPr>
          </a:p>
        </p:txBody>
      </p:sp>
    </p:spTree>
    <p:extLst>
      <p:ext uri="{BB962C8B-B14F-4D97-AF65-F5344CB8AC3E}">
        <p14:creationId xmlns:p14="http://schemas.microsoft.com/office/powerpoint/2010/main" val="213951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Internet of </a:t>
            </a:r>
            <a:r>
              <a:rPr lang="en-US" dirty="0"/>
              <a:t>S</a:t>
            </a:r>
            <a:r>
              <a:rPr lang="en-US" dirty="0" smtClean="0"/>
              <a:t>tupid Things</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We keep on seeing the same stupidity again and again:</a:t>
            </a:r>
          </a:p>
          <a:p>
            <a:r>
              <a:rPr lang="en-US" sz="2400" dirty="0" smtClean="0"/>
              <a:t>Devices with the telnet port open</a:t>
            </a:r>
          </a:p>
          <a:p>
            <a:r>
              <a:rPr lang="en-US" sz="2400" dirty="0" smtClean="0"/>
              <a:t>Devices with open DNS resolvers on the WAN side</a:t>
            </a:r>
          </a:p>
          <a:p>
            <a:r>
              <a:rPr lang="en-US" sz="2400" dirty="0" smtClean="0"/>
              <a:t>Devices with open NTP / SNMP / </a:t>
            </a:r>
            <a:r>
              <a:rPr lang="en-US" sz="2400" dirty="0" err="1"/>
              <a:t>c</a:t>
            </a:r>
            <a:r>
              <a:rPr lang="en-US" sz="2400" dirty="0" err="1" smtClean="0"/>
              <a:t>hargen</a:t>
            </a:r>
            <a:r>
              <a:rPr lang="en-US" sz="2400" dirty="0" smtClean="0"/>
              <a:t> </a:t>
            </a:r>
            <a:r>
              <a:rPr lang="en-US" sz="2400" dirty="0" err="1" smtClean="0"/>
              <a:t>etc</a:t>
            </a:r>
            <a:endParaRPr lang="en-US" sz="2400" dirty="0" smtClean="0"/>
          </a:p>
          <a:p>
            <a:r>
              <a:rPr lang="en-US" sz="2400" dirty="0" smtClean="0"/>
              <a:t>Devices with the same preset root password</a:t>
            </a:r>
          </a:p>
          <a:p>
            <a:r>
              <a:rPr lang="en-US" sz="2400" dirty="0" smtClean="0"/>
              <a:t>Devices using vulnerable libraries that are susceptible to root kit exploitation</a:t>
            </a:r>
          </a:p>
          <a:p>
            <a:endParaRPr lang="en-US" sz="2400" dirty="0"/>
          </a:p>
        </p:txBody>
      </p:sp>
      <p:sp>
        <p:nvSpPr>
          <p:cNvPr id="4" name="TextBox 3"/>
          <p:cNvSpPr txBox="1"/>
          <p:nvPr/>
        </p:nvSpPr>
        <p:spPr>
          <a:xfrm>
            <a:off x="3184124" y="147484"/>
            <a:ext cx="1874231" cy="584775"/>
          </a:xfrm>
          <a:prstGeom prst="rect">
            <a:avLst/>
          </a:prstGeom>
          <a:noFill/>
        </p:spPr>
        <p:txBody>
          <a:bodyPr wrap="none" rtlCol="0">
            <a:spAutoFit/>
          </a:bodyPr>
          <a:lstStyle/>
          <a:p>
            <a:r>
              <a:rPr lang="en-US" sz="3200" smtClean="0">
                <a:latin typeface="AhnbergHand" charset="0"/>
                <a:ea typeface="AhnbergHand" charset="0"/>
                <a:cs typeface="AhnbergHand" charset="0"/>
              </a:rPr>
              <a:t>Insanely</a:t>
            </a:r>
            <a:endParaRPr lang="en-US" sz="3200">
              <a:latin typeface="AhnbergHand" charset="0"/>
              <a:ea typeface="AhnbergHand" charset="0"/>
              <a:cs typeface="AhnbergHand" charset="0"/>
            </a:endParaRPr>
          </a:p>
        </p:txBody>
      </p:sp>
      <p:sp>
        <p:nvSpPr>
          <p:cNvPr id="5" name="Freeform 4"/>
          <p:cNvSpPr/>
          <p:nvPr/>
        </p:nvSpPr>
        <p:spPr>
          <a:xfrm>
            <a:off x="3687097" y="725883"/>
            <a:ext cx="287593" cy="682588"/>
          </a:xfrm>
          <a:custGeom>
            <a:avLst/>
            <a:gdLst>
              <a:gd name="connsiteX0" fmla="*/ 0 w 287593"/>
              <a:gd name="connsiteY0" fmla="*/ 682588 h 682588"/>
              <a:gd name="connsiteX1" fmla="*/ 191729 w 287593"/>
              <a:gd name="connsiteY1" fmla="*/ 505607 h 682588"/>
              <a:gd name="connsiteX2" fmla="*/ 235974 w 287593"/>
              <a:gd name="connsiteY2" fmla="*/ 4162 h 682588"/>
              <a:gd name="connsiteX3" fmla="*/ 235974 w 287593"/>
              <a:gd name="connsiteY3" fmla="*/ 284382 h 682588"/>
              <a:gd name="connsiteX4" fmla="*/ 287593 w 287593"/>
              <a:gd name="connsiteY4" fmla="*/ 601472 h 68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93" h="682588">
                <a:moveTo>
                  <a:pt x="0" y="682588"/>
                </a:moveTo>
                <a:cubicBezTo>
                  <a:pt x="76200" y="650633"/>
                  <a:pt x="152400" y="618678"/>
                  <a:pt x="191729" y="505607"/>
                </a:cubicBezTo>
                <a:cubicBezTo>
                  <a:pt x="231058" y="392536"/>
                  <a:pt x="228600" y="41033"/>
                  <a:pt x="235974" y="4162"/>
                </a:cubicBezTo>
                <a:cubicBezTo>
                  <a:pt x="243348" y="-32709"/>
                  <a:pt x="227371" y="184830"/>
                  <a:pt x="235974" y="284382"/>
                </a:cubicBezTo>
                <a:cubicBezTo>
                  <a:pt x="244577" y="383934"/>
                  <a:pt x="266085" y="492703"/>
                  <a:pt x="287593" y="60147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9977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Internet of </a:t>
            </a:r>
            <a:r>
              <a:rPr lang="en-US" dirty="0"/>
              <a:t>S</a:t>
            </a:r>
            <a:r>
              <a:rPr lang="en-US" dirty="0" smtClean="0"/>
              <a:t>tupid Things</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We keep on seeing the same stupidity again and again:</a:t>
            </a:r>
          </a:p>
          <a:p>
            <a:r>
              <a:rPr lang="en-US" sz="2400" dirty="0" smtClean="0"/>
              <a:t>Devices with the telnet port open</a:t>
            </a:r>
          </a:p>
          <a:p>
            <a:r>
              <a:rPr lang="en-US" sz="2400" dirty="0" smtClean="0"/>
              <a:t>Devices with open DNS resolvers on the WAN side</a:t>
            </a:r>
          </a:p>
          <a:p>
            <a:r>
              <a:rPr lang="en-US" sz="2400" dirty="0" smtClean="0"/>
              <a:t>Devices with open NTP / SNMP / </a:t>
            </a:r>
            <a:r>
              <a:rPr lang="en-US" sz="2400" dirty="0" err="1"/>
              <a:t>c</a:t>
            </a:r>
            <a:r>
              <a:rPr lang="en-US" sz="2400" dirty="0" err="1" smtClean="0"/>
              <a:t>hargen</a:t>
            </a:r>
            <a:r>
              <a:rPr lang="en-US" sz="2400" dirty="0" smtClean="0"/>
              <a:t> </a:t>
            </a:r>
            <a:r>
              <a:rPr lang="en-US" sz="2400" dirty="0" err="1" smtClean="0"/>
              <a:t>etc</a:t>
            </a:r>
            <a:endParaRPr lang="en-US" sz="2400" dirty="0" smtClean="0"/>
          </a:p>
          <a:p>
            <a:r>
              <a:rPr lang="en-US" sz="2400" dirty="0" smtClean="0"/>
              <a:t>Devices with the same preset root password</a:t>
            </a:r>
          </a:p>
          <a:p>
            <a:r>
              <a:rPr lang="en-US" sz="2400" dirty="0" smtClean="0"/>
              <a:t>Devices using vulnerable libraries that are susceptible to root kit exploitation</a:t>
            </a:r>
          </a:p>
          <a:p>
            <a:endParaRPr lang="en-US" sz="2400" dirty="0"/>
          </a:p>
        </p:txBody>
      </p:sp>
      <p:sp>
        <p:nvSpPr>
          <p:cNvPr id="4" name="TextBox 3"/>
          <p:cNvSpPr txBox="1"/>
          <p:nvPr/>
        </p:nvSpPr>
        <p:spPr>
          <a:xfrm>
            <a:off x="3184124" y="147484"/>
            <a:ext cx="1874231" cy="584775"/>
          </a:xfrm>
          <a:prstGeom prst="rect">
            <a:avLst/>
          </a:prstGeom>
          <a:noFill/>
        </p:spPr>
        <p:txBody>
          <a:bodyPr wrap="none" rtlCol="0">
            <a:spAutoFit/>
          </a:bodyPr>
          <a:lstStyle/>
          <a:p>
            <a:r>
              <a:rPr lang="en-US" sz="3200" smtClean="0">
                <a:latin typeface="AhnbergHand" charset="0"/>
                <a:ea typeface="AhnbergHand" charset="0"/>
                <a:cs typeface="AhnbergHand" charset="0"/>
              </a:rPr>
              <a:t>Insanely</a:t>
            </a:r>
            <a:endParaRPr lang="en-US" sz="3200">
              <a:latin typeface="AhnbergHand" charset="0"/>
              <a:ea typeface="AhnbergHand" charset="0"/>
              <a:cs typeface="AhnbergHand" charset="0"/>
            </a:endParaRPr>
          </a:p>
        </p:txBody>
      </p:sp>
      <p:sp>
        <p:nvSpPr>
          <p:cNvPr id="5" name="Freeform 4"/>
          <p:cNvSpPr/>
          <p:nvPr/>
        </p:nvSpPr>
        <p:spPr>
          <a:xfrm>
            <a:off x="3687097" y="725883"/>
            <a:ext cx="287593" cy="682588"/>
          </a:xfrm>
          <a:custGeom>
            <a:avLst/>
            <a:gdLst>
              <a:gd name="connsiteX0" fmla="*/ 0 w 287593"/>
              <a:gd name="connsiteY0" fmla="*/ 682588 h 682588"/>
              <a:gd name="connsiteX1" fmla="*/ 191729 w 287593"/>
              <a:gd name="connsiteY1" fmla="*/ 505607 h 682588"/>
              <a:gd name="connsiteX2" fmla="*/ 235974 w 287593"/>
              <a:gd name="connsiteY2" fmla="*/ 4162 h 682588"/>
              <a:gd name="connsiteX3" fmla="*/ 235974 w 287593"/>
              <a:gd name="connsiteY3" fmla="*/ 284382 h 682588"/>
              <a:gd name="connsiteX4" fmla="*/ 287593 w 287593"/>
              <a:gd name="connsiteY4" fmla="*/ 601472 h 68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93" h="682588">
                <a:moveTo>
                  <a:pt x="0" y="682588"/>
                </a:moveTo>
                <a:cubicBezTo>
                  <a:pt x="76200" y="650633"/>
                  <a:pt x="152400" y="618678"/>
                  <a:pt x="191729" y="505607"/>
                </a:cubicBezTo>
                <a:cubicBezTo>
                  <a:pt x="231058" y="392536"/>
                  <a:pt x="228600" y="41033"/>
                  <a:pt x="235974" y="4162"/>
                </a:cubicBezTo>
                <a:cubicBezTo>
                  <a:pt x="243348" y="-32709"/>
                  <a:pt x="227371" y="184830"/>
                  <a:pt x="235974" y="284382"/>
                </a:cubicBezTo>
                <a:cubicBezTo>
                  <a:pt x="244577" y="383934"/>
                  <a:pt x="266085" y="492703"/>
                  <a:pt x="287593" y="60147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958872" y="2228789"/>
            <a:ext cx="2750449" cy="490975"/>
          </a:xfrm>
          <a:custGeom>
            <a:avLst/>
            <a:gdLst>
              <a:gd name="connsiteX0" fmla="*/ 706543 w 2750449"/>
              <a:gd name="connsiteY0" fmla="*/ 45488 h 490975"/>
              <a:gd name="connsiteX1" fmla="*/ 73497 w 2750449"/>
              <a:gd name="connsiteY1" fmla="*/ 29857 h 490975"/>
              <a:gd name="connsiteX2" fmla="*/ 96943 w 2750449"/>
              <a:gd name="connsiteY2" fmla="*/ 389365 h 490975"/>
              <a:gd name="connsiteX3" fmla="*/ 823774 w 2750449"/>
              <a:gd name="connsiteY3" fmla="*/ 459703 h 490975"/>
              <a:gd name="connsiteX4" fmla="*/ 2293066 w 2750449"/>
              <a:gd name="connsiteY4" fmla="*/ 467519 h 490975"/>
              <a:gd name="connsiteX5" fmla="*/ 2738543 w 2750449"/>
              <a:gd name="connsiteY5" fmla="*/ 154903 h 490975"/>
              <a:gd name="connsiteX6" fmla="*/ 1917928 w 2750449"/>
              <a:gd name="connsiteY6" fmla="*/ 76749 h 490975"/>
              <a:gd name="connsiteX7" fmla="*/ 753436 w 2750449"/>
              <a:gd name="connsiteY7" fmla="*/ 6411 h 49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449" h="490975">
                <a:moveTo>
                  <a:pt x="706543" y="45488"/>
                </a:moveTo>
                <a:cubicBezTo>
                  <a:pt x="440820" y="9016"/>
                  <a:pt x="175097" y="-27456"/>
                  <a:pt x="73497" y="29857"/>
                </a:cubicBezTo>
                <a:cubicBezTo>
                  <a:pt x="-28103" y="87170"/>
                  <a:pt x="-28103" y="317724"/>
                  <a:pt x="96943" y="389365"/>
                </a:cubicBezTo>
                <a:cubicBezTo>
                  <a:pt x="221989" y="461006"/>
                  <a:pt x="457753" y="446677"/>
                  <a:pt x="823774" y="459703"/>
                </a:cubicBezTo>
                <a:cubicBezTo>
                  <a:pt x="1189795" y="472729"/>
                  <a:pt x="1973938" y="518319"/>
                  <a:pt x="2293066" y="467519"/>
                </a:cubicBezTo>
                <a:cubicBezTo>
                  <a:pt x="2612194" y="416719"/>
                  <a:pt x="2801066" y="220031"/>
                  <a:pt x="2738543" y="154903"/>
                </a:cubicBezTo>
                <a:cubicBezTo>
                  <a:pt x="2676020" y="89775"/>
                  <a:pt x="2248779" y="101498"/>
                  <a:pt x="1917928" y="76749"/>
                </a:cubicBezTo>
                <a:cubicBezTo>
                  <a:pt x="1587077" y="52000"/>
                  <a:pt x="1170256" y="29205"/>
                  <a:pt x="753436" y="64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flipH="1">
            <a:off x="4212491" y="6449322"/>
            <a:ext cx="5759939" cy="261610"/>
          </a:xfrm>
          <a:prstGeom prst="rect">
            <a:avLst/>
          </a:prstGeom>
          <a:noFill/>
        </p:spPr>
        <p:txBody>
          <a:bodyPr wrap="square" rtlCol="0">
            <a:spAutoFit/>
          </a:bodyPr>
          <a:lstStyle/>
          <a:p>
            <a:r>
              <a:rPr lang="en-US" sz="1100" dirty="0"/>
              <a:t>https://</a:t>
            </a:r>
            <a:r>
              <a:rPr lang="en-US" sz="1100" dirty="0" err="1"/>
              <a:t>www.malwaretech.com</a:t>
            </a:r>
            <a:r>
              <a:rPr lang="en-US" sz="1100" dirty="0"/>
              <a:t>/2016/10/mapping-</a:t>
            </a:r>
            <a:r>
              <a:rPr lang="en-US" sz="1100" dirty="0" err="1"/>
              <a:t>mirai</a:t>
            </a:r>
            <a:r>
              <a:rPr lang="en-US" sz="1100" dirty="0"/>
              <a:t>-a-botnet-case-</a:t>
            </a:r>
            <a:r>
              <a:rPr lang="en-US" sz="1100" dirty="0" err="1"/>
              <a:t>study.html</a:t>
            </a:r>
            <a:endParaRPr lang="en-US" sz="11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807" y="2839070"/>
            <a:ext cx="8407400" cy="2540000"/>
          </a:xfrm>
          <a:prstGeom prst="rect">
            <a:avLst/>
          </a:prstGeom>
        </p:spPr>
      </p:pic>
      <p:sp>
        <p:nvSpPr>
          <p:cNvPr id="9" name="Freeform 8"/>
          <p:cNvSpPr/>
          <p:nvPr/>
        </p:nvSpPr>
        <p:spPr>
          <a:xfrm>
            <a:off x="5689600" y="2348937"/>
            <a:ext cx="869347" cy="578153"/>
          </a:xfrm>
          <a:custGeom>
            <a:avLst/>
            <a:gdLst>
              <a:gd name="connsiteX0" fmla="*/ 0 w 869347"/>
              <a:gd name="connsiteY0" fmla="*/ 50386 h 578153"/>
              <a:gd name="connsiteX1" fmla="*/ 851877 w 869347"/>
              <a:gd name="connsiteY1" fmla="*/ 50386 h 578153"/>
              <a:gd name="connsiteX2" fmla="*/ 578338 w 869347"/>
              <a:gd name="connsiteY2" fmla="*/ 574017 h 578153"/>
              <a:gd name="connsiteX3" fmla="*/ 625231 w 869347"/>
              <a:gd name="connsiteY3" fmla="*/ 308294 h 578153"/>
              <a:gd name="connsiteX4" fmla="*/ 601785 w 869347"/>
              <a:gd name="connsiteY4" fmla="*/ 558386 h 578153"/>
              <a:gd name="connsiteX5" fmla="*/ 867508 w 869347"/>
              <a:gd name="connsiteY5" fmla="*/ 386448 h 57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347" h="578153">
                <a:moveTo>
                  <a:pt x="0" y="50386"/>
                </a:moveTo>
                <a:cubicBezTo>
                  <a:pt x="377743" y="6750"/>
                  <a:pt x="755487" y="-36886"/>
                  <a:pt x="851877" y="50386"/>
                </a:cubicBezTo>
                <a:cubicBezTo>
                  <a:pt x="948267" y="137658"/>
                  <a:pt x="616112" y="531032"/>
                  <a:pt x="578338" y="574017"/>
                </a:cubicBezTo>
                <a:cubicBezTo>
                  <a:pt x="540564" y="617002"/>
                  <a:pt x="621323" y="310899"/>
                  <a:pt x="625231" y="308294"/>
                </a:cubicBezTo>
                <a:cubicBezTo>
                  <a:pt x="629139" y="305689"/>
                  <a:pt x="561406" y="545360"/>
                  <a:pt x="601785" y="558386"/>
                </a:cubicBezTo>
                <a:cubicBezTo>
                  <a:pt x="642164" y="571412"/>
                  <a:pt x="867508" y="386448"/>
                  <a:pt x="867508" y="38644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578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Internet of </a:t>
            </a:r>
            <a:r>
              <a:rPr lang="en-US" dirty="0"/>
              <a:t>S</a:t>
            </a:r>
            <a:r>
              <a:rPr lang="en-US" dirty="0" smtClean="0"/>
              <a:t>tupid Things</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We keep on seeing the same stupidity again and again:</a:t>
            </a:r>
          </a:p>
          <a:p>
            <a:r>
              <a:rPr lang="en-US" sz="2400" dirty="0" smtClean="0"/>
              <a:t>Devices with the telnet port open</a:t>
            </a:r>
          </a:p>
          <a:p>
            <a:r>
              <a:rPr lang="en-US" sz="2400" dirty="0" smtClean="0"/>
              <a:t>Devices with open DNS resolvers on the WAN side</a:t>
            </a:r>
          </a:p>
          <a:p>
            <a:r>
              <a:rPr lang="en-US" sz="2400" dirty="0" smtClean="0"/>
              <a:t>Devices with open NTP / SNMP / </a:t>
            </a:r>
            <a:r>
              <a:rPr lang="en-US" sz="2400" dirty="0" err="1"/>
              <a:t>c</a:t>
            </a:r>
            <a:r>
              <a:rPr lang="en-US" sz="2400" dirty="0" err="1" smtClean="0"/>
              <a:t>hargen</a:t>
            </a:r>
            <a:r>
              <a:rPr lang="en-US" sz="2400" dirty="0" smtClean="0"/>
              <a:t> </a:t>
            </a:r>
            <a:r>
              <a:rPr lang="en-US" sz="2400" dirty="0" err="1" smtClean="0"/>
              <a:t>etc</a:t>
            </a:r>
            <a:endParaRPr lang="en-US" sz="2400" dirty="0" smtClean="0"/>
          </a:p>
          <a:p>
            <a:r>
              <a:rPr lang="en-US" sz="2400" dirty="0" smtClean="0"/>
              <a:t>Devices with the same preset root password</a:t>
            </a:r>
          </a:p>
          <a:p>
            <a:r>
              <a:rPr lang="en-US" sz="2400" dirty="0" smtClean="0"/>
              <a:t>Devices using vulnerable libraries that are susceptible to root kit exploitation</a:t>
            </a:r>
          </a:p>
          <a:p>
            <a:endParaRPr lang="en-US" sz="2400" dirty="0"/>
          </a:p>
        </p:txBody>
      </p:sp>
      <p:sp>
        <p:nvSpPr>
          <p:cNvPr id="4" name="TextBox 3"/>
          <p:cNvSpPr txBox="1"/>
          <p:nvPr/>
        </p:nvSpPr>
        <p:spPr>
          <a:xfrm>
            <a:off x="3184124" y="147484"/>
            <a:ext cx="1874231" cy="584775"/>
          </a:xfrm>
          <a:prstGeom prst="rect">
            <a:avLst/>
          </a:prstGeom>
          <a:noFill/>
        </p:spPr>
        <p:txBody>
          <a:bodyPr wrap="none" rtlCol="0">
            <a:spAutoFit/>
          </a:bodyPr>
          <a:lstStyle/>
          <a:p>
            <a:r>
              <a:rPr lang="en-US" sz="3200" smtClean="0">
                <a:latin typeface="AhnbergHand" charset="0"/>
                <a:ea typeface="AhnbergHand" charset="0"/>
                <a:cs typeface="AhnbergHand" charset="0"/>
              </a:rPr>
              <a:t>Insanely</a:t>
            </a:r>
            <a:endParaRPr lang="en-US" sz="3200">
              <a:latin typeface="AhnbergHand" charset="0"/>
              <a:ea typeface="AhnbergHand" charset="0"/>
              <a:cs typeface="AhnbergHand" charset="0"/>
            </a:endParaRPr>
          </a:p>
        </p:txBody>
      </p:sp>
      <p:sp>
        <p:nvSpPr>
          <p:cNvPr id="5" name="Freeform 4"/>
          <p:cNvSpPr/>
          <p:nvPr/>
        </p:nvSpPr>
        <p:spPr>
          <a:xfrm>
            <a:off x="3687097" y="725883"/>
            <a:ext cx="287593" cy="682588"/>
          </a:xfrm>
          <a:custGeom>
            <a:avLst/>
            <a:gdLst>
              <a:gd name="connsiteX0" fmla="*/ 0 w 287593"/>
              <a:gd name="connsiteY0" fmla="*/ 682588 h 682588"/>
              <a:gd name="connsiteX1" fmla="*/ 191729 w 287593"/>
              <a:gd name="connsiteY1" fmla="*/ 505607 h 682588"/>
              <a:gd name="connsiteX2" fmla="*/ 235974 w 287593"/>
              <a:gd name="connsiteY2" fmla="*/ 4162 h 682588"/>
              <a:gd name="connsiteX3" fmla="*/ 235974 w 287593"/>
              <a:gd name="connsiteY3" fmla="*/ 284382 h 682588"/>
              <a:gd name="connsiteX4" fmla="*/ 287593 w 287593"/>
              <a:gd name="connsiteY4" fmla="*/ 601472 h 68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93" h="682588">
                <a:moveTo>
                  <a:pt x="0" y="682588"/>
                </a:moveTo>
                <a:cubicBezTo>
                  <a:pt x="76200" y="650633"/>
                  <a:pt x="152400" y="618678"/>
                  <a:pt x="191729" y="505607"/>
                </a:cubicBezTo>
                <a:cubicBezTo>
                  <a:pt x="231058" y="392536"/>
                  <a:pt x="228600" y="41033"/>
                  <a:pt x="235974" y="4162"/>
                </a:cubicBezTo>
                <a:cubicBezTo>
                  <a:pt x="243348" y="-32709"/>
                  <a:pt x="227371" y="184830"/>
                  <a:pt x="235974" y="284382"/>
                </a:cubicBezTo>
                <a:cubicBezTo>
                  <a:pt x="244577" y="383934"/>
                  <a:pt x="266085" y="492703"/>
                  <a:pt x="287593" y="60147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958872" y="2228789"/>
            <a:ext cx="2750449" cy="490975"/>
          </a:xfrm>
          <a:custGeom>
            <a:avLst/>
            <a:gdLst>
              <a:gd name="connsiteX0" fmla="*/ 706543 w 2750449"/>
              <a:gd name="connsiteY0" fmla="*/ 45488 h 490975"/>
              <a:gd name="connsiteX1" fmla="*/ 73497 w 2750449"/>
              <a:gd name="connsiteY1" fmla="*/ 29857 h 490975"/>
              <a:gd name="connsiteX2" fmla="*/ 96943 w 2750449"/>
              <a:gd name="connsiteY2" fmla="*/ 389365 h 490975"/>
              <a:gd name="connsiteX3" fmla="*/ 823774 w 2750449"/>
              <a:gd name="connsiteY3" fmla="*/ 459703 h 490975"/>
              <a:gd name="connsiteX4" fmla="*/ 2293066 w 2750449"/>
              <a:gd name="connsiteY4" fmla="*/ 467519 h 490975"/>
              <a:gd name="connsiteX5" fmla="*/ 2738543 w 2750449"/>
              <a:gd name="connsiteY5" fmla="*/ 154903 h 490975"/>
              <a:gd name="connsiteX6" fmla="*/ 1917928 w 2750449"/>
              <a:gd name="connsiteY6" fmla="*/ 76749 h 490975"/>
              <a:gd name="connsiteX7" fmla="*/ 753436 w 2750449"/>
              <a:gd name="connsiteY7" fmla="*/ 6411 h 49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449" h="490975">
                <a:moveTo>
                  <a:pt x="706543" y="45488"/>
                </a:moveTo>
                <a:cubicBezTo>
                  <a:pt x="440820" y="9016"/>
                  <a:pt x="175097" y="-27456"/>
                  <a:pt x="73497" y="29857"/>
                </a:cubicBezTo>
                <a:cubicBezTo>
                  <a:pt x="-28103" y="87170"/>
                  <a:pt x="-28103" y="317724"/>
                  <a:pt x="96943" y="389365"/>
                </a:cubicBezTo>
                <a:cubicBezTo>
                  <a:pt x="221989" y="461006"/>
                  <a:pt x="457753" y="446677"/>
                  <a:pt x="823774" y="459703"/>
                </a:cubicBezTo>
                <a:cubicBezTo>
                  <a:pt x="1189795" y="472729"/>
                  <a:pt x="1973938" y="518319"/>
                  <a:pt x="2293066" y="467519"/>
                </a:cubicBezTo>
                <a:cubicBezTo>
                  <a:pt x="2612194" y="416719"/>
                  <a:pt x="2801066" y="220031"/>
                  <a:pt x="2738543" y="154903"/>
                </a:cubicBezTo>
                <a:cubicBezTo>
                  <a:pt x="2676020" y="89775"/>
                  <a:pt x="2248779" y="101498"/>
                  <a:pt x="1917928" y="76749"/>
                </a:cubicBezTo>
                <a:cubicBezTo>
                  <a:pt x="1587077" y="52000"/>
                  <a:pt x="1170256" y="29205"/>
                  <a:pt x="753436" y="64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flipH="1">
            <a:off x="4212491" y="6449322"/>
            <a:ext cx="5759939" cy="261610"/>
          </a:xfrm>
          <a:prstGeom prst="rect">
            <a:avLst/>
          </a:prstGeom>
          <a:noFill/>
        </p:spPr>
        <p:txBody>
          <a:bodyPr wrap="square" rtlCol="0">
            <a:spAutoFit/>
          </a:bodyPr>
          <a:lstStyle/>
          <a:p>
            <a:r>
              <a:rPr lang="en-US" sz="1100" dirty="0"/>
              <a:t>https://</a:t>
            </a:r>
            <a:r>
              <a:rPr lang="en-US" sz="1100" dirty="0" err="1"/>
              <a:t>www.malwaretech.com</a:t>
            </a:r>
            <a:r>
              <a:rPr lang="en-US" sz="1100" dirty="0"/>
              <a:t>/2016/10/mapping-</a:t>
            </a:r>
            <a:r>
              <a:rPr lang="en-US" sz="1100" dirty="0" err="1"/>
              <a:t>mirai</a:t>
            </a:r>
            <a:r>
              <a:rPr lang="en-US" sz="1100" dirty="0"/>
              <a:t>-a-botnet-case-</a:t>
            </a:r>
            <a:r>
              <a:rPr lang="en-US" sz="1100" dirty="0" err="1"/>
              <a:t>study.html</a:t>
            </a:r>
            <a:endParaRPr lang="en-US" sz="11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807" y="2839070"/>
            <a:ext cx="8407400" cy="2540000"/>
          </a:xfrm>
          <a:prstGeom prst="rect">
            <a:avLst/>
          </a:prstGeom>
        </p:spPr>
      </p:pic>
      <p:sp>
        <p:nvSpPr>
          <p:cNvPr id="9" name="Freeform 8"/>
          <p:cNvSpPr/>
          <p:nvPr/>
        </p:nvSpPr>
        <p:spPr>
          <a:xfrm>
            <a:off x="5689600" y="2348937"/>
            <a:ext cx="869347" cy="578153"/>
          </a:xfrm>
          <a:custGeom>
            <a:avLst/>
            <a:gdLst>
              <a:gd name="connsiteX0" fmla="*/ 0 w 869347"/>
              <a:gd name="connsiteY0" fmla="*/ 50386 h 578153"/>
              <a:gd name="connsiteX1" fmla="*/ 851877 w 869347"/>
              <a:gd name="connsiteY1" fmla="*/ 50386 h 578153"/>
              <a:gd name="connsiteX2" fmla="*/ 578338 w 869347"/>
              <a:gd name="connsiteY2" fmla="*/ 574017 h 578153"/>
              <a:gd name="connsiteX3" fmla="*/ 625231 w 869347"/>
              <a:gd name="connsiteY3" fmla="*/ 308294 h 578153"/>
              <a:gd name="connsiteX4" fmla="*/ 601785 w 869347"/>
              <a:gd name="connsiteY4" fmla="*/ 558386 h 578153"/>
              <a:gd name="connsiteX5" fmla="*/ 867508 w 869347"/>
              <a:gd name="connsiteY5" fmla="*/ 386448 h 57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347" h="578153">
                <a:moveTo>
                  <a:pt x="0" y="50386"/>
                </a:moveTo>
                <a:cubicBezTo>
                  <a:pt x="377743" y="6750"/>
                  <a:pt x="755487" y="-36886"/>
                  <a:pt x="851877" y="50386"/>
                </a:cubicBezTo>
                <a:cubicBezTo>
                  <a:pt x="948267" y="137658"/>
                  <a:pt x="616112" y="531032"/>
                  <a:pt x="578338" y="574017"/>
                </a:cubicBezTo>
                <a:cubicBezTo>
                  <a:pt x="540564" y="617002"/>
                  <a:pt x="621323" y="310899"/>
                  <a:pt x="625231" y="308294"/>
                </a:cubicBezTo>
                <a:cubicBezTo>
                  <a:pt x="629139" y="305689"/>
                  <a:pt x="561406" y="545360"/>
                  <a:pt x="601785" y="558386"/>
                </a:cubicBezTo>
                <a:cubicBezTo>
                  <a:pt x="642164" y="571412"/>
                  <a:pt x="867508" y="386448"/>
                  <a:pt x="867508" y="38644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21047817">
            <a:off x="310860" y="3676027"/>
            <a:ext cx="7803262" cy="954107"/>
          </a:xfrm>
          <a:prstGeom prst="rect">
            <a:avLst/>
          </a:prstGeom>
          <a:solidFill>
            <a:schemeClr val="bg1"/>
          </a:solidFill>
        </p:spPr>
        <p:txBody>
          <a:bodyPr wrap="square" rtlCol="0">
            <a:spAutoFit/>
          </a:bodyPr>
          <a:lstStyle/>
          <a:p>
            <a:pPr algn="ctr"/>
            <a:r>
              <a:rPr lang="en-US" sz="2800" dirty="0" smtClean="0">
                <a:solidFill>
                  <a:srgbClr val="FF0000"/>
                </a:solidFill>
                <a:latin typeface="AhnbergHand" charset="0"/>
                <a:ea typeface="AhnbergHand" charset="0"/>
                <a:cs typeface="AhnbergHand" charset="0"/>
              </a:rPr>
              <a:t>And this simple technique was used to mount a 1 </a:t>
            </a:r>
            <a:r>
              <a:rPr lang="en-US" sz="2800" dirty="0" err="1" smtClean="0">
                <a:solidFill>
                  <a:srgbClr val="FF0000"/>
                </a:solidFill>
                <a:latin typeface="AhnbergHand" charset="0"/>
                <a:ea typeface="AhnbergHand" charset="0"/>
                <a:cs typeface="AhnbergHand" charset="0"/>
              </a:rPr>
              <a:t>Tbps</a:t>
            </a:r>
            <a:r>
              <a:rPr lang="en-US" sz="2800" dirty="0" smtClean="0">
                <a:solidFill>
                  <a:srgbClr val="FF0000"/>
                </a:solidFill>
                <a:latin typeface="AhnbergHand" charset="0"/>
                <a:ea typeface="AhnbergHand" charset="0"/>
                <a:cs typeface="AhnbergHand" charset="0"/>
              </a:rPr>
              <a:t> attack!</a:t>
            </a:r>
            <a:endParaRPr lang="en-US" sz="2800" dirty="0">
              <a:solidFill>
                <a:srgbClr val="FF0000"/>
              </a:solidFill>
              <a:latin typeface="AhnbergHand" charset="0"/>
              <a:ea typeface="AhnbergHand" charset="0"/>
              <a:cs typeface="AhnbergHand" charset="0"/>
            </a:endParaRPr>
          </a:p>
        </p:txBody>
      </p:sp>
    </p:spTree>
    <p:extLst>
      <p:ext uri="{BB962C8B-B14F-4D97-AF65-F5344CB8AC3E}">
        <p14:creationId xmlns:p14="http://schemas.microsoft.com/office/powerpoint/2010/main" val="444719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Internet of Stupid Things</a:t>
            </a:r>
            <a:endParaRPr lang="en-US" dirty="0"/>
          </a:p>
        </p:txBody>
      </p:sp>
      <p:sp>
        <p:nvSpPr>
          <p:cNvPr id="3" name="Content Placeholder 2"/>
          <p:cNvSpPr>
            <a:spLocks noGrp="1"/>
          </p:cNvSpPr>
          <p:nvPr>
            <p:ph idx="1"/>
          </p:nvPr>
        </p:nvSpPr>
        <p:spPr/>
        <p:txBody>
          <a:bodyPr/>
          <a:lstStyle/>
          <a:p>
            <a:r>
              <a:rPr lang="en-US" dirty="0"/>
              <a:t>How do you perform field upgrades of otherwise neglected and unmanaged devices</a:t>
            </a:r>
          </a:p>
          <a:p>
            <a:r>
              <a:rPr lang="en-US" dirty="0"/>
              <a:t>What’s the economics of incenting field upgrades from the manufacturer? </a:t>
            </a:r>
          </a:p>
          <a:p>
            <a:r>
              <a:rPr lang="en-US" dirty="0"/>
              <a:t>Who is responsible for broken “things</a:t>
            </a:r>
            <a:r>
              <a:rPr lang="en-US" dirty="0" smtClean="0"/>
              <a:t>”?</a:t>
            </a:r>
          </a:p>
          <a:p>
            <a:endParaRPr lang="en-US" dirty="0"/>
          </a:p>
        </p:txBody>
      </p:sp>
    </p:spTree>
    <p:extLst>
      <p:ext uri="{BB962C8B-B14F-4D97-AF65-F5344CB8AC3E}">
        <p14:creationId xmlns:p14="http://schemas.microsoft.com/office/powerpoint/2010/main" val="501237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Who do you call when you’re a victim?</a:t>
            </a:r>
            <a:endParaRPr lang="en-AU" dirty="0"/>
          </a:p>
        </p:txBody>
      </p:sp>
      <p:pic>
        <p:nvPicPr>
          <p:cNvPr id="4" name="Picture 3"/>
          <p:cNvPicPr>
            <a:picLocks noChangeAspect="1"/>
          </p:cNvPicPr>
          <p:nvPr/>
        </p:nvPicPr>
        <p:blipFill>
          <a:blip r:embed="rId2"/>
          <a:stretch>
            <a:fillRect/>
          </a:stretch>
        </p:blipFill>
        <p:spPr>
          <a:xfrm>
            <a:off x="3639126" y="4201988"/>
            <a:ext cx="5361709" cy="2465154"/>
          </a:xfrm>
          <a:prstGeom prst="rect">
            <a:avLst/>
          </a:prstGeom>
        </p:spPr>
      </p:pic>
      <p:sp>
        <p:nvSpPr>
          <p:cNvPr id="5" name="Content Placeholder 2"/>
          <p:cNvSpPr>
            <a:spLocks noGrp="1"/>
          </p:cNvSpPr>
          <p:nvPr>
            <p:ph idx="1"/>
          </p:nvPr>
        </p:nvSpPr>
        <p:spPr>
          <a:xfrm>
            <a:off x="960150" y="1690689"/>
            <a:ext cx="6853237" cy="4043363"/>
          </a:xfrm>
        </p:spPr>
        <p:txBody>
          <a:bodyPr/>
          <a:lstStyle/>
          <a:p>
            <a:r>
              <a:rPr lang="en-AU" dirty="0" smtClean="0"/>
              <a:t>Your ISP?</a:t>
            </a:r>
          </a:p>
          <a:p>
            <a:r>
              <a:rPr lang="en-AU" dirty="0" smtClean="0"/>
              <a:t>Your insurer?</a:t>
            </a:r>
            <a:endParaRPr lang="en-AU" dirty="0" smtClean="0"/>
          </a:p>
          <a:p>
            <a:r>
              <a:rPr lang="en-AU" dirty="0" smtClean="0"/>
              <a:t>The </a:t>
            </a:r>
            <a:r>
              <a:rPr lang="en-AU" dirty="0" smtClean="0"/>
              <a:t>police?</a:t>
            </a:r>
          </a:p>
          <a:p>
            <a:r>
              <a:rPr lang="en-AU" dirty="0" smtClean="0"/>
              <a:t>The government</a:t>
            </a:r>
            <a:r>
              <a:rPr lang="en-AU" dirty="0" smtClean="0"/>
              <a:t>?</a:t>
            </a:r>
            <a:endParaRPr lang="en-AU" dirty="0"/>
          </a:p>
          <a:p>
            <a:pPr marL="0" indent="0">
              <a:buNone/>
            </a:pPr>
            <a:r>
              <a:rPr lang="en-AU" dirty="0" smtClean="0"/>
              <a:t>And what can they do anyway?</a:t>
            </a:r>
            <a:endParaRPr lang="en-AU" dirty="0" smtClean="0"/>
          </a:p>
          <a:p>
            <a:endParaRPr lang="en-AU" dirty="0" smtClean="0"/>
          </a:p>
          <a:p>
            <a:endParaRPr lang="en-AU" dirty="0"/>
          </a:p>
        </p:txBody>
      </p:sp>
    </p:spTree>
    <p:extLst>
      <p:ext uri="{BB962C8B-B14F-4D97-AF65-F5344CB8AC3E}">
        <p14:creationId xmlns:p14="http://schemas.microsoft.com/office/powerpoint/2010/main" val="1891145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a:t>
            </a:r>
            <a:r>
              <a:rPr lang="en-AU" dirty="0" smtClean="0"/>
              <a:t>ho do you call when you’re </a:t>
            </a:r>
            <a:r>
              <a:rPr lang="en-AU" dirty="0" smtClean="0"/>
              <a:t>the</a:t>
            </a:r>
            <a:r>
              <a:rPr lang="en-AU" dirty="0" smtClean="0"/>
              <a:t> attacker?</a:t>
            </a:r>
            <a:endParaRPr lang="en-AU" dirty="0"/>
          </a:p>
        </p:txBody>
      </p:sp>
      <p:sp>
        <p:nvSpPr>
          <p:cNvPr id="3" name="Content Placeholder 2"/>
          <p:cNvSpPr>
            <a:spLocks noGrp="1"/>
          </p:cNvSpPr>
          <p:nvPr>
            <p:ph idx="1"/>
          </p:nvPr>
        </p:nvSpPr>
        <p:spPr/>
        <p:txBody>
          <a:bodyPr/>
          <a:lstStyle/>
          <a:p>
            <a:r>
              <a:rPr lang="en-AU" dirty="0" smtClean="0"/>
              <a:t>The </a:t>
            </a:r>
            <a:r>
              <a:rPr lang="en-AU" dirty="0" smtClean="0"/>
              <a:t>retailer of the shonky equipment?</a:t>
            </a:r>
            <a:endParaRPr lang="en-AU" dirty="0" smtClean="0"/>
          </a:p>
          <a:p>
            <a:r>
              <a:rPr lang="en-AU" dirty="0" smtClean="0"/>
              <a:t>The importer?</a:t>
            </a:r>
          </a:p>
          <a:p>
            <a:r>
              <a:rPr lang="en-AU" dirty="0" smtClean="0"/>
              <a:t>The manufacturer?</a:t>
            </a:r>
          </a:p>
          <a:p>
            <a:r>
              <a:rPr lang="en-AU" dirty="0" smtClean="0"/>
              <a:t>The software author?</a:t>
            </a:r>
          </a:p>
          <a:p>
            <a:r>
              <a:rPr lang="en-AU" dirty="0" smtClean="0"/>
              <a:t>The police?</a:t>
            </a:r>
          </a:p>
          <a:p>
            <a:r>
              <a:rPr lang="en-AU" dirty="0" smtClean="0"/>
              <a:t>The government?</a:t>
            </a:r>
          </a:p>
          <a:p>
            <a:endParaRPr lang="en-AU" dirty="0" smtClean="0"/>
          </a:p>
          <a:p>
            <a:endParaRPr lang="en-AU" dirty="0"/>
          </a:p>
        </p:txBody>
      </p:sp>
      <p:pic>
        <p:nvPicPr>
          <p:cNvPr id="4" name="Picture 3"/>
          <p:cNvPicPr>
            <a:picLocks noChangeAspect="1"/>
          </p:cNvPicPr>
          <p:nvPr/>
        </p:nvPicPr>
        <p:blipFill>
          <a:blip r:embed="rId2"/>
          <a:stretch>
            <a:fillRect/>
          </a:stretch>
        </p:blipFill>
        <p:spPr>
          <a:xfrm>
            <a:off x="3639126" y="4201988"/>
            <a:ext cx="5361709" cy="2465154"/>
          </a:xfrm>
          <a:prstGeom prst="rect">
            <a:avLst/>
          </a:prstGeom>
        </p:spPr>
      </p:pic>
    </p:spTree>
    <p:extLst>
      <p:ext uri="{BB962C8B-B14F-4D97-AF65-F5344CB8AC3E}">
        <p14:creationId xmlns:p14="http://schemas.microsoft.com/office/powerpoint/2010/main" val="1765374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non-terminating blame game</a:t>
            </a:r>
            <a:endParaRPr lang="en-AU" dirty="0"/>
          </a:p>
        </p:txBody>
      </p:sp>
      <p:sp>
        <p:nvSpPr>
          <p:cNvPr id="3" name="Content Placeholder 2"/>
          <p:cNvSpPr>
            <a:spLocks noGrp="1"/>
          </p:cNvSpPr>
          <p:nvPr>
            <p:ph idx="1"/>
          </p:nvPr>
        </p:nvSpPr>
        <p:spPr/>
        <p:txBody>
          <a:bodyPr/>
          <a:lstStyle/>
          <a:p>
            <a:r>
              <a:rPr lang="en-AU" dirty="0" smtClean="0"/>
              <a:t>The problem is that while it is sometimes possible to identify the individual who orchestrated an attack, the underlying issue of the shoddy, poorly maintained, insecure and toxic equipment that populates the Internet simply has no culpability!</a:t>
            </a:r>
          </a:p>
          <a:p>
            <a:r>
              <a:rPr lang="en-AU" dirty="0" smtClean="0"/>
              <a:t>Nobody is clearly “responsible” for creating this common mess</a:t>
            </a:r>
            <a:endParaRPr lang="en-AU" dirty="0"/>
          </a:p>
        </p:txBody>
      </p:sp>
    </p:spTree>
    <p:extLst>
      <p:ext uri="{BB962C8B-B14F-4D97-AF65-F5344CB8AC3E}">
        <p14:creationId xmlns:p14="http://schemas.microsoft.com/office/powerpoint/2010/main" val="942910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8219" y="0"/>
            <a:ext cx="10281859" cy="6858000"/>
          </a:xfrm>
          <a:prstGeom prst="rect">
            <a:avLst/>
          </a:prstGeom>
        </p:spPr>
      </p:pic>
      <p:sp>
        <p:nvSpPr>
          <p:cNvPr id="2" name="TextBox 1"/>
          <p:cNvSpPr txBox="1"/>
          <p:nvPr/>
        </p:nvSpPr>
        <p:spPr>
          <a:xfrm>
            <a:off x="548534" y="1905506"/>
            <a:ext cx="7740316" cy="3046988"/>
          </a:xfrm>
          <a:prstGeom prst="rect">
            <a:avLst/>
          </a:prstGeom>
          <a:solidFill>
            <a:schemeClr val="bg1">
              <a:lumMod val="85000"/>
              <a:alpha val="80000"/>
            </a:schemeClr>
          </a:solidFill>
        </p:spPr>
        <p:txBody>
          <a:bodyPr wrap="square" rtlCol="0">
            <a:spAutoFit/>
          </a:bodyPr>
          <a:lstStyle/>
          <a:p>
            <a:r>
              <a:rPr lang="en-US" sz="2400" dirty="0" smtClean="0"/>
              <a:t>So how should we look at the Internet of Things?</a:t>
            </a:r>
          </a:p>
          <a:p>
            <a:endParaRPr lang="en-US" sz="2400" dirty="0" smtClean="0"/>
          </a:p>
          <a:p>
            <a:r>
              <a:rPr lang="en-US" sz="2400" dirty="0" smtClean="0"/>
              <a:t>Is this merely a temporary consumer  fad, destined to be replaced by the next cool technology item?</a:t>
            </a:r>
          </a:p>
          <a:p>
            <a:endParaRPr lang="en-US" sz="2400" dirty="0" smtClean="0"/>
          </a:p>
          <a:p>
            <a:r>
              <a:rPr lang="en-US" sz="2400" dirty="0" smtClean="0"/>
              <a:t>Or is this an instance of a profound technology change that redefines our role in our society, and will shape our everyday life for many years to come?</a:t>
            </a:r>
          </a:p>
        </p:txBody>
      </p:sp>
    </p:spTree>
    <p:extLst>
      <p:ext uri="{BB962C8B-B14F-4D97-AF65-F5344CB8AC3E}">
        <p14:creationId xmlns:p14="http://schemas.microsoft.com/office/powerpoint/2010/main" val="9586842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Internet of Stupid Things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Is this stupidity even avoidable?</a:t>
            </a:r>
          </a:p>
          <a:p>
            <a:pPr lvl="1"/>
            <a:r>
              <a:rPr lang="en-US" dirty="0" smtClean="0"/>
              <a:t>The bleak picture is maybe not!</a:t>
            </a:r>
          </a:p>
          <a:p>
            <a:pPr lvl="1"/>
            <a:r>
              <a:rPr lang="en-US" dirty="0" smtClean="0"/>
              <a:t>In a price sensitive market where system robustness and quality is largely intangible where is the motive to maintain high quality code?</a:t>
            </a:r>
          </a:p>
          <a:p>
            <a:pPr lvl="1"/>
            <a:r>
              <a:rPr lang="en-US" dirty="0" smtClean="0"/>
              <a:t>How can a consumer tell the difference in the quality of the software, in term of its robustness and security of operation?</a:t>
            </a:r>
          </a:p>
          <a:p>
            <a:pPr marL="457200" lvl="1" indent="0">
              <a:buNone/>
            </a:pPr>
            <a:endParaRPr lang="en-US" dirty="0" smtClean="0"/>
          </a:p>
          <a:p>
            <a:pPr marL="457200" lvl="1" indent="0">
              <a:buNone/>
            </a:pPr>
            <a:endParaRPr lang="en-US" dirty="0"/>
          </a:p>
          <a:p>
            <a:pPr marL="457200" lvl="1" indent="0">
              <a:buNone/>
            </a:pPr>
            <a:r>
              <a:rPr lang="en-US" dirty="0" smtClean="0"/>
              <a:t>high clock speed </a:t>
            </a:r>
            <a:r>
              <a:rPr lang="en-US" dirty="0"/>
              <a:t>industry + commodity components + low </a:t>
            </a:r>
            <a:r>
              <a:rPr lang="en-US" dirty="0" smtClean="0"/>
              <a:t>margin = market failure for </a:t>
            </a:r>
            <a:r>
              <a:rPr lang="en-US" dirty="0" err="1" smtClean="0"/>
              <a:t>IoT</a:t>
            </a:r>
            <a:r>
              <a:rPr lang="en-US" dirty="0" smtClean="0"/>
              <a:t> Security</a:t>
            </a:r>
          </a:p>
        </p:txBody>
      </p:sp>
    </p:spTree>
    <p:extLst>
      <p:ext uri="{BB962C8B-B14F-4D97-AF65-F5344CB8AC3E}">
        <p14:creationId xmlns:p14="http://schemas.microsoft.com/office/powerpoint/2010/main" val="7828460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793" y="1516092"/>
            <a:ext cx="8001000" cy="4937385"/>
          </a:xfrm>
          <a:prstGeom prst="rect">
            <a:avLst/>
          </a:prstGeom>
        </p:spPr>
      </p:pic>
    </p:spTree>
    <p:extLst>
      <p:ext uri="{BB962C8B-B14F-4D97-AF65-F5344CB8AC3E}">
        <p14:creationId xmlns:p14="http://schemas.microsoft.com/office/powerpoint/2010/main" val="1439836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793" y="1516092"/>
            <a:ext cx="8001000" cy="493738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423" y="0"/>
            <a:ext cx="4076317" cy="5906729"/>
          </a:xfrm>
          <a:prstGeom prst="rect">
            <a:avLst/>
          </a:prstGeom>
        </p:spPr>
      </p:pic>
    </p:spTree>
    <p:extLst>
      <p:ext uri="{BB962C8B-B14F-4D97-AF65-F5344CB8AC3E}">
        <p14:creationId xmlns:p14="http://schemas.microsoft.com/office/powerpoint/2010/main" val="1164448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120" y="1470991"/>
            <a:ext cx="6748740" cy="538700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834" y="2045086"/>
            <a:ext cx="3995531" cy="1741535"/>
          </a:xfrm>
          <a:prstGeom prst="rect">
            <a:avLst/>
          </a:prstGeom>
        </p:spPr>
      </p:pic>
    </p:spTree>
    <p:extLst>
      <p:ext uri="{BB962C8B-B14F-4D97-AF65-F5344CB8AC3E}">
        <p14:creationId xmlns:p14="http://schemas.microsoft.com/office/powerpoint/2010/main" val="1600612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120" y="1470991"/>
            <a:ext cx="6748740" cy="538700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834" y="2045086"/>
            <a:ext cx="3995531" cy="1741535"/>
          </a:xfrm>
          <a:prstGeom prst="rect">
            <a:avLst/>
          </a:prstGeom>
        </p:spPr>
      </p:pic>
      <p:pic>
        <p:nvPicPr>
          <p:cNvPr id="5"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562232" y="1855442"/>
            <a:ext cx="4953118" cy="4351338"/>
          </a:xfrm>
        </p:spPr>
      </p:pic>
    </p:spTree>
    <p:extLst>
      <p:ext uri="{BB962C8B-B14F-4D97-AF65-F5344CB8AC3E}">
        <p14:creationId xmlns:p14="http://schemas.microsoft.com/office/powerpoint/2010/main" val="21146630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bad can it get?</a:t>
            </a:r>
            <a:endParaRPr lang="en-AU" dirty="0"/>
          </a:p>
        </p:txBody>
      </p:sp>
      <p:sp>
        <p:nvSpPr>
          <p:cNvPr id="3" name="Content Placeholder 2"/>
          <p:cNvSpPr>
            <a:spLocks noGrp="1"/>
          </p:cNvSpPr>
          <p:nvPr>
            <p:ph idx="1"/>
          </p:nvPr>
        </p:nvSpPr>
        <p:spPr/>
        <p:txBody>
          <a:bodyPr/>
          <a:lstStyle/>
          <a:p>
            <a:r>
              <a:rPr lang="en-AU" dirty="0" smtClean="0"/>
              <a:t>Only five web service providers are big enough to withstand commonplace attacks.</a:t>
            </a:r>
          </a:p>
          <a:p>
            <a:pPr lvl="1"/>
            <a:r>
              <a:rPr lang="en-AU" dirty="0" smtClean="0"/>
              <a:t>And none can withstand a concentrated Tb attack</a:t>
            </a:r>
          </a:p>
          <a:p>
            <a:r>
              <a:rPr lang="en-AU" dirty="0" smtClean="0"/>
              <a:t>The Internet is now so toxic that </a:t>
            </a:r>
            <a:r>
              <a:rPr lang="en-AU" dirty="0" err="1" smtClean="0"/>
              <a:t>noone</a:t>
            </a:r>
            <a:r>
              <a:rPr lang="en-AU" dirty="0" smtClean="0"/>
              <a:t> should be exposing their equipment to the net</a:t>
            </a:r>
          </a:p>
          <a:p>
            <a:pPr lvl="1"/>
            <a:r>
              <a:rPr lang="en-AU" dirty="0" smtClean="0"/>
              <a:t>NATs are never going to go</a:t>
            </a:r>
          </a:p>
          <a:p>
            <a:pPr lvl="1"/>
            <a:r>
              <a:rPr lang="en-AU" dirty="0" smtClean="0"/>
              <a:t>Which means that IPv6 is probably doomed</a:t>
            </a:r>
          </a:p>
          <a:p>
            <a:r>
              <a:rPr lang="en-AU" dirty="0" smtClean="0"/>
              <a:t>And lets not kid ourselves that somehow driverless cars will be immune from attack!</a:t>
            </a:r>
          </a:p>
          <a:p>
            <a:r>
              <a:rPr lang="en-AU" dirty="0" smtClean="0"/>
              <a:t>And its just getting worse</a:t>
            </a:r>
          </a:p>
          <a:p>
            <a:pPr lvl="1"/>
            <a:endParaRPr lang="en-AU" dirty="0" smtClean="0"/>
          </a:p>
          <a:p>
            <a:endParaRPr lang="en-AU" dirty="0"/>
          </a:p>
        </p:txBody>
      </p:sp>
    </p:spTree>
    <p:extLst>
      <p:ext uri="{BB962C8B-B14F-4D97-AF65-F5344CB8AC3E}">
        <p14:creationId xmlns:p14="http://schemas.microsoft.com/office/powerpoint/2010/main" val="1635461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8334" y="1625600"/>
            <a:ext cx="2883666" cy="4884577"/>
          </a:xfrm>
        </p:spPr>
      </p:pic>
      <p:sp>
        <p:nvSpPr>
          <p:cNvPr id="7" name="TextBox 6"/>
          <p:cNvSpPr txBox="1"/>
          <p:nvPr/>
        </p:nvSpPr>
        <p:spPr>
          <a:xfrm>
            <a:off x="4812223" y="1890793"/>
            <a:ext cx="3525865" cy="2308324"/>
          </a:xfrm>
          <a:prstGeom prst="rect">
            <a:avLst/>
          </a:prstGeom>
          <a:noFill/>
        </p:spPr>
        <p:txBody>
          <a:bodyPr wrap="square" rtlCol="0">
            <a:spAutoFit/>
          </a:bodyPr>
          <a:lstStyle/>
          <a:p>
            <a:r>
              <a:rPr lang="en-US" dirty="0" smtClean="0"/>
              <a:t>A rather bleak prognosis from the</a:t>
            </a:r>
          </a:p>
          <a:p>
            <a:r>
              <a:rPr lang="en-US" dirty="0" smtClean="0"/>
              <a:t>Economist in April this year </a:t>
            </a:r>
            <a:r>
              <a:rPr lang="mr-IN" dirty="0" smtClean="0"/>
              <a:t>–</a:t>
            </a:r>
            <a:r>
              <a:rPr lang="en-US" dirty="0" smtClean="0"/>
              <a:t> don</a:t>
            </a:r>
            <a:r>
              <a:rPr lang="mr-IN" dirty="0" smtClean="0"/>
              <a:t>’</a:t>
            </a:r>
            <a:r>
              <a:rPr lang="en-US" dirty="0" smtClean="0"/>
              <a:t>t look for technology to improve this rather disturbing situation!</a:t>
            </a:r>
          </a:p>
          <a:p>
            <a:endParaRPr lang="en-US" dirty="0"/>
          </a:p>
          <a:p>
            <a:r>
              <a:rPr lang="en-US" dirty="0" smtClean="0"/>
              <a:t>They suggest looking at economics and markets to try and address this problem</a:t>
            </a:r>
            <a:r>
              <a:rPr lang="mr-IN" dirty="0" smtClean="0"/>
              <a:t>…</a:t>
            </a:r>
            <a:endParaRPr lang="en-US" dirty="0"/>
          </a:p>
        </p:txBody>
      </p:sp>
      <p:sp>
        <p:nvSpPr>
          <p:cNvPr id="4" name="Title 1"/>
          <p:cNvSpPr>
            <a:spLocks noGrp="1"/>
          </p:cNvSpPr>
          <p:nvPr>
            <p:ph type="title"/>
          </p:nvPr>
        </p:nvSpPr>
        <p:spPr>
          <a:xfrm>
            <a:off x="628650" y="365126"/>
            <a:ext cx="7886700" cy="1325563"/>
          </a:xfrm>
        </p:spPr>
        <p:txBody>
          <a:bodyPr/>
          <a:lstStyle/>
          <a:p>
            <a:r>
              <a:rPr lang="en-US" dirty="0" smtClean="0"/>
              <a:t>It</a:t>
            </a:r>
            <a:r>
              <a:rPr lang="mr-IN" dirty="0" smtClean="0"/>
              <a:t>’</a:t>
            </a:r>
            <a:r>
              <a:rPr lang="en-US" dirty="0" smtClean="0"/>
              <a:t>s a tough problem</a:t>
            </a:r>
            <a:r>
              <a:rPr lang="mr-IN" dirty="0" smtClean="0"/>
              <a:t>…</a:t>
            </a:r>
            <a:endParaRPr lang="en-US" dirty="0"/>
          </a:p>
        </p:txBody>
      </p:sp>
    </p:spTree>
    <p:extLst>
      <p:ext uri="{BB962C8B-B14F-4D97-AF65-F5344CB8AC3E}">
        <p14:creationId xmlns:p14="http://schemas.microsoft.com/office/powerpoint/2010/main" val="663137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
            </a:r>
            <a:r>
              <a:rPr lang="en-US" dirty="0" smtClean="0"/>
              <a:t>ut markets may not help either</a:t>
            </a:r>
            <a:r>
              <a:rPr lang="mr-IN" dirty="0" smtClean="0"/>
              <a:t>…</a:t>
            </a:r>
            <a:endParaRPr lang="en-US" dirty="0"/>
          </a:p>
        </p:txBody>
      </p:sp>
      <p:sp>
        <p:nvSpPr>
          <p:cNvPr id="3" name="Content Placeholder 2"/>
          <p:cNvSpPr>
            <a:spLocks noGrp="1"/>
          </p:cNvSpPr>
          <p:nvPr>
            <p:ph idx="1"/>
          </p:nvPr>
        </p:nvSpPr>
        <p:spPr/>
        <p:txBody>
          <a:bodyPr>
            <a:normAutofit/>
          </a:bodyPr>
          <a:lstStyle/>
          <a:p>
            <a:pPr marL="0" lvl="0" indent="0">
              <a:lnSpc>
                <a:spcPct val="100000"/>
              </a:lnSpc>
              <a:spcBef>
                <a:spcPts val="0"/>
              </a:spcBef>
              <a:buNone/>
            </a:pPr>
            <a:r>
              <a:rPr lang="en-US" sz="1400" b="1" dirty="0">
                <a:latin typeface="Courier" charset="0"/>
                <a:ea typeface="Courier" charset="0"/>
                <a:cs typeface="Courier" charset="0"/>
              </a:rPr>
              <a:t>"The market can't fix this because neither the buyer nor the seller </a:t>
            </a:r>
            <a:r>
              <a:rPr lang="en-US" sz="1400" b="1" dirty="0" smtClean="0">
                <a:latin typeface="Courier" charset="0"/>
                <a:ea typeface="Courier" charset="0"/>
                <a:cs typeface="Courier" charset="0"/>
              </a:rPr>
              <a:t>cares. </a:t>
            </a:r>
          </a:p>
          <a:p>
            <a:pPr marL="0" lvl="0" indent="0">
              <a:lnSpc>
                <a:spcPct val="100000"/>
              </a:lnSpc>
              <a:spcBef>
                <a:spcPts val="0"/>
              </a:spcBef>
              <a:buNone/>
            </a:pPr>
            <a:endParaRPr lang="en-US" sz="1400" dirty="0">
              <a:latin typeface="Courier" charset="0"/>
              <a:ea typeface="Courier" charset="0"/>
              <a:cs typeface="Courier" charset="0"/>
            </a:endParaRPr>
          </a:p>
          <a:p>
            <a:pPr marL="0" lvl="0" indent="0">
              <a:lnSpc>
                <a:spcPct val="100000"/>
              </a:lnSpc>
              <a:spcBef>
                <a:spcPts val="0"/>
              </a:spcBef>
              <a:buNone/>
            </a:pPr>
            <a:r>
              <a:rPr lang="en-US" sz="1400" dirty="0" smtClean="0">
                <a:latin typeface="Courier" charset="0"/>
                <a:ea typeface="Courier" charset="0"/>
                <a:cs typeface="Courier" charset="0"/>
              </a:rPr>
              <a:t>The </a:t>
            </a:r>
            <a:r>
              <a:rPr lang="en-US" sz="1400" dirty="0">
                <a:latin typeface="Courier" charset="0"/>
                <a:ea typeface="Courier" charset="0"/>
                <a:cs typeface="Courier" charset="0"/>
              </a:rPr>
              <a:t>owners of the webcams and DVRs used in the denial-of-service </a:t>
            </a:r>
            <a:r>
              <a:rPr lang="en-US" sz="1400" dirty="0" smtClean="0">
                <a:latin typeface="Courier" charset="0"/>
                <a:ea typeface="Courier" charset="0"/>
                <a:cs typeface="Courier" charset="0"/>
              </a:rPr>
              <a:t>attacks don't </a:t>
            </a:r>
            <a:r>
              <a:rPr lang="en-US" sz="1400" dirty="0">
                <a:latin typeface="Courier" charset="0"/>
                <a:ea typeface="Courier" charset="0"/>
                <a:cs typeface="Courier" charset="0"/>
              </a:rPr>
              <a:t>care. Their devices were cheap to buy, they still work, and </a:t>
            </a:r>
            <a:r>
              <a:rPr lang="en-US" sz="1400" dirty="0" smtClean="0">
                <a:latin typeface="Courier" charset="0"/>
                <a:ea typeface="Courier" charset="0"/>
                <a:cs typeface="Courier" charset="0"/>
              </a:rPr>
              <a:t>they don't </a:t>
            </a:r>
            <a:r>
              <a:rPr lang="en-US" sz="1400" dirty="0">
                <a:latin typeface="Courier" charset="0"/>
                <a:ea typeface="Courier" charset="0"/>
                <a:cs typeface="Courier" charset="0"/>
              </a:rPr>
              <a:t>know any of the victims of the attacks. </a:t>
            </a:r>
            <a:endParaRPr lang="en-US" sz="1400" dirty="0" smtClean="0">
              <a:latin typeface="Courier" charset="0"/>
              <a:ea typeface="Courier" charset="0"/>
              <a:cs typeface="Courier" charset="0"/>
            </a:endParaRPr>
          </a:p>
          <a:p>
            <a:pPr marL="0" lvl="0" indent="0">
              <a:lnSpc>
                <a:spcPct val="100000"/>
              </a:lnSpc>
              <a:spcBef>
                <a:spcPts val="0"/>
              </a:spcBef>
              <a:buNone/>
            </a:pPr>
            <a:endParaRPr lang="en-US" sz="1400" dirty="0">
              <a:latin typeface="Courier" charset="0"/>
              <a:ea typeface="Courier" charset="0"/>
              <a:cs typeface="Courier" charset="0"/>
            </a:endParaRPr>
          </a:p>
          <a:p>
            <a:pPr marL="0" lvl="0" indent="0">
              <a:lnSpc>
                <a:spcPct val="100000"/>
              </a:lnSpc>
              <a:spcBef>
                <a:spcPts val="0"/>
              </a:spcBef>
              <a:buNone/>
            </a:pPr>
            <a:r>
              <a:rPr lang="en-US" sz="1400" dirty="0" smtClean="0">
                <a:latin typeface="Courier" charset="0"/>
                <a:ea typeface="Courier" charset="0"/>
                <a:cs typeface="Courier" charset="0"/>
              </a:rPr>
              <a:t>The </a:t>
            </a:r>
            <a:r>
              <a:rPr lang="en-US" sz="1400" dirty="0">
                <a:latin typeface="Courier" charset="0"/>
                <a:ea typeface="Courier" charset="0"/>
                <a:cs typeface="Courier" charset="0"/>
              </a:rPr>
              <a:t>sellers of those </a:t>
            </a:r>
            <a:r>
              <a:rPr lang="en-US" sz="1400" dirty="0" smtClean="0">
                <a:latin typeface="Courier" charset="0"/>
                <a:ea typeface="Courier" charset="0"/>
                <a:cs typeface="Courier" charset="0"/>
              </a:rPr>
              <a:t>devices don't </a:t>
            </a:r>
            <a:r>
              <a:rPr lang="en-US" sz="1400" dirty="0">
                <a:latin typeface="Courier" charset="0"/>
                <a:ea typeface="Courier" charset="0"/>
                <a:cs typeface="Courier" charset="0"/>
              </a:rPr>
              <a:t>care: They're now selling newer and better models, and the </a:t>
            </a:r>
            <a:r>
              <a:rPr lang="en-US" sz="1400" dirty="0" smtClean="0">
                <a:latin typeface="Courier" charset="0"/>
                <a:ea typeface="Courier" charset="0"/>
                <a:cs typeface="Courier" charset="0"/>
              </a:rPr>
              <a:t>original buyers </a:t>
            </a:r>
            <a:r>
              <a:rPr lang="en-US" sz="1400" dirty="0">
                <a:latin typeface="Courier" charset="0"/>
                <a:ea typeface="Courier" charset="0"/>
                <a:cs typeface="Courier" charset="0"/>
              </a:rPr>
              <a:t>only cared about price and features. </a:t>
            </a:r>
            <a:endParaRPr lang="en-US" sz="1400" dirty="0" smtClean="0">
              <a:latin typeface="Courier" charset="0"/>
              <a:ea typeface="Courier" charset="0"/>
              <a:cs typeface="Courier" charset="0"/>
            </a:endParaRPr>
          </a:p>
          <a:p>
            <a:pPr marL="0" lvl="0" indent="0">
              <a:lnSpc>
                <a:spcPct val="100000"/>
              </a:lnSpc>
              <a:spcBef>
                <a:spcPts val="0"/>
              </a:spcBef>
              <a:buNone/>
            </a:pPr>
            <a:endParaRPr lang="en-US" sz="1400" dirty="0">
              <a:latin typeface="Courier" charset="0"/>
              <a:ea typeface="Courier" charset="0"/>
              <a:cs typeface="Courier" charset="0"/>
            </a:endParaRPr>
          </a:p>
          <a:p>
            <a:pPr marL="0" lvl="0" indent="0">
              <a:lnSpc>
                <a:spcPct val="100000"/>
              </a:lnSpc>
              <a:spcBef>
                <a:spcPts val="0"/>
              </a:spcBef>
              <a:buNone/>
            </a:pPr>
            <a:r>
              <a:rPr lang="en-US" sz="1400" dirty="0" smtClean="0">
                <a:latin typeface="Courier" charset="0"/>
                <a:ea typeface="Courier" charset="0"/>
                <a:cs typeface="Courier" charset="0"/>
              </a:rPr>
              <a:t>There </a:t>
            </a:r>
            <a:r>
              <a:rPr lang="en-US" sz="1400" dirty="0">
                <a:latin typeface="Courier" charset="0"/>
                <a:ea typeface="Courier" charset="0"/>
                <a:cs typeface="Courier" charset="0"/>
              </a:rPr>
              <a:t>is no market </a:t>
            </a:r>
            <a:r>
              <a:rPr lang="en-US" sz="1400" dirty="0" smtClean="0">
                <a:latin typeface="Courier" charset="0"/>
                <a:ea typeface="Courier" charset="0"/>
                <a:cs typeface="Courier" charset="0"/>
              </a:rPr>
              <a:t>solution, because </a:t>
            </a:r>
            <a:r>
              <a:rPr lang="en-US" sz="1400" dirty="0">
                <a:latin typeface="Courier" charset="0"/>
                <a:ea typeface="Courier" charset="0"/>
                <a:cs typeface="Courier" charset="0"/>
              </a:rPr>
              <a:t>the insecurity is what economists call an externality: It's </a:t>
            </a:r>
            <a:r>
              <a:rPr lang="en-US" sz="1400" dirty="0" smtClean="0">
                <a:latin typeface="Courier" charset="0"/>
                <a:ea typeface="Courier" charset="0"/>
                <a:cs typeface="Courier" charset="0"/>
              </a:rPr>
              <a:t>an effect </a:t>
            </a:r>
            <a:r>
              <a:rPr lang="en-US" sz="1400" dirty="0">
                <a:latin typeface="Courier" charset="0"/>
                <a:ea typeface="Courier" charset="0"/>
                <a:cs typeface="Courier" charset="0"/>
              </a:rPr>
              <a:t>of the purchasing decision that affects other </a:t>
            </a:r>
            <a:r>
              <a:rPr lang="en-US" sz="1400" dirty="0" smtClean="0">
                <a:latin typeface="Courier" charset="0"/>
                <a:ea typeface="Courier" charset="0"/>
                <a:cs typeface="Courier" charset="0"/>
              </a:rPr>
              <a:t>people</a:t>
            </a:r>
            <a:r>
              <a:rPr lang="en-US" sz="1400" dirty="0">
                <a:latin typeface="Courier" charset="0"/>
                <a:ea typeface="Courier" charset="0"/>
                <a:cs typeface="Courier" charset="0"/>
              </a:rPr>
              <a:t>. Think of </a:t>
            </a:r>
            <a:r>
              <a:rPr lang="en-US" sz="1400" dirty="0" smtClean="0">
                <a:latin typeface="Courier" charset="0"/>
                <a:ea typeface="Courier" charset="0"/>
                <a:cs typeface="Courier" charset="0"/>
              </a:rPr>
              <a:t>it kind </a:t>
            </a:r>
            <a:r>
              <a:rPr lang="en-US" sz="1400" dirty="0">
                <a:latin typeface="Courier" charset="0"/>
                <a:ea typeface="Courier" charset="0"/>
                <a:cs typeface="Courier" charset="0"/>
              </a:rPr>
              <a:t>of like invisible pollution."</a:t>
            </a:r>
          </a:p>
        </p:txBody>
      </p:sp>
      <p:sp>
        <p:nvSpPr>
          <p:cNvPr id="4" name="TextBox 3"/>
          <p:cNvSpPr txBox="1"/>
          <p:nvPr/>
        </p:nvSpPr>
        <p:spPr>
          <a:xfrm>
            <a:off x="1209368" y="5243051"/>
            <a:ext cx="7017562" cy="369332"/>
          </a:xfrm>
          <a:prstGeom prst="rect">
            <a:avLst/>
          </a:prstGeom>
          <a:noFill/>
        </p:spPr>
        <p:txBody>
          <a:bodyPr wrap="none" rtlCol="0">
            <a:spAutoFit/>
          </a:bodyPr>
          <a:lstStyle/>
          <a:p>
            <a:r>
              <a:rPr lang="en-US" dirty="0">
                <a:hlinkClick r:id="rId2"/>
              </a:rPr>
              <a:t>https://www.schneier.com/blog/archives/2017/02/security_and_th.html</a:t>
            </a:r>
            <a:endParaRPr lang="en-US" dirty="0"/>
          </a:p>
        </p:txBody>
      </p:sp>
    </p:spTree>
    <p:extLst>
      <p:ext uri="{BB962C8B-B14F-4D97-AF65-F5344CB8AC3E}">
        <p14:creationId xmlns:p14="http://schemas.microsoft.com/office/powerpoint/2010/main" val="1489922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this another of those massive challenges of our time?</a:t>
            </a:r>
            <a:endParaRPr lang="en-US" dirty="0"/>
          </a:p>
        </p:txBody>
      </p:sp>
      <p:sp>
        <p:nvSpPr>
          <p:cNvPr id="3" name="Content Placeholder 2"/>
          <p:cNvSpPr>
            <a:spLocks noGrp="1"/>
          </p:cNvSpPr>
          <p:nvPr>
            <p:ph idx="1"/>
          </p:nvPr>
        </p:nvSpPr>
        <p:spPr/>
        <p:txBody>
          <a:bodyPr/>
          <a:lstStyle/>
          <a:p>
            <a:pPr marL="0" indent="0">
              <a:buNone/>
            </a:pPr>
            <a:r>
              <a:rPr lang="en-US" dirty="0" smtClean="0"/>
              <a:t>We just don’t have the tools to figure out how to stop this environment being fatally overrun by these devices:</a:t>
            </a:r>
            <a:endParaRPr lang="en-US" dirty="0"/>
          </a:p>
          <a:p>
            <a:pPr lvl="1"/>
            <a:r>
              <a:rPr lang="en-US" dirty="0" smtClean="0"/>
              <a:t>We can’t improve their quality</a:t>
            </a:r>
          </a:p>
          <a:p>
            <a:pPr lvl="1"/>
            <a:r>
              <a:rPr lang="en-US" dirty="0" smtClean="0"/>
              <a:t>We can’t keep building ever larger DOS barriers</a:t>
            </a:r>
          </a:p>
          <a:p>
            <a:pPr lvl="1"/>
            <a:r>
              <a:rPr lang="en-US" dirty="0" smtClean="0"/>
              <a:t>We can’t regulate </a:t>
            </a:r>
            <a:r>
              <a:rPr lang="en-US" dirty="0" err="1" smtClean="0"/>
              <a:t>behaviours</a:t>
            </a:r>
            <a:r>
              <a:rPr lang="en-US" dirty="0" smtClean="0"/>
              <a:t> of the equipment, their makers or distributors</a:t>
            </a:r>
          </a:p>
          <a:p>
            <a:pPr lvl="1"/>
            <a:endParaRPr lang="en-US" dirty="0" smtClean="0"/>
          </a:p>
          <a:p>
            <a:pPr lvl="1"/>
            <a:endParaRPr lang="en-US" dirty="0"/>
          </a:p>
          <a:p>
            <a:pPr lvl="1"/>
            <a:endParaRPr lang="en-US" dirty="0" smtClean="0"/>
          </a:p>
          <a:p>
            <a:pPr lvl="1"/>
            <a:endParaRPr lang="en-US" dirty="0" smtClean="0"/>
          </a:p>
          <a:p>
            <a:endParaRPr lang="en-US" dirty="0" smtClean="0"/>
          </a:p>
        </p:txBody>
      </p:sp>
    </p:spTree>
    <p:extLst>
      <p:ext uri="{BB962C8B-B14F-4D97-AF65-F5344CB8AC3E}">
        <p14:creationId xmlns:p14="http://schemas.microsoft.com/office/powerpoint/2010/main" val="544695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ome things we can</a:t>
            </a:r>
            <a:r>
              <a:rPr lang="mr-IN" dirty="0" smtClean="0"/>
              <a:t>’</a:t>
            </a:r>
            <a:r>
              <a:rPr lang="en-US" dirty="0" smtClean="0"/>
              <a:t>t tell yet</a:t>
            </a:r>
            <a:endParaRPr lang="en-US" dirty="0"/>
          </a:p>
        </p:txBody>
      </p:sp>
      <p:sp>
        <p:nvSpPr>
          <p:cNvPr id="3" name="Content Placeholder 2"/>
          <p:cNvSpPr>
            <a:spLocks noGrp="1"/>
          </p:cNvSpPr>
          <p:nvPr>
            <p:ph idx="1"/>
          </p:nvPr>
        </p:nvSpPr>
        <p:spPr/>
        <p:txBody>
          <a:bodyPr>
            <a:normAutofit fontScale="92500"/>
          </a:bodyPr>
          <a:lstStyle/>
          <a:p>
            <a:r>
              <a:rPr lang="en-US" dirty="0" smtClean="0"/>
              <a:t>Will we standardize the </a:t>
            </a:r>
            <a:r>
              <a:rPr lang="en-US" dirty="0" err="1" smtClean="0"/>
              <a:t>IoT</a:t>
            </a:r>
            <a:r>
              <a:rPr lang="en-US" dirty="0" smtClean="0"/>
              <a:t> space or will it continue to be a diverse set of mutually incompatible devices?</a:t>
            </a:r>
          </a:p>
          <a:p>
            <a:r>
              <a:rPr lang="en-US" dirty="0" smtClean="0"/>
              <a:t>Will the market consolidate to be dominated by a small number of providers</a:t>
            </a:r>
            <a:r>
              <a:rPr lang="en-US" dirty="0"/>
              <a:t> </a:t>
            </a:r>
            <a:r>
              <a:rPr lang="en-US" dirty="0" smtClean="0"/>
              <a:t>and their pseudo-open proprietary architectures?</a:t>
            </a:r>
          </a:p>
          <a:p>
            <a:r>
              <a:rPr lang="en-US" dirty="0" smtClean="0"/>
              <a:t>When will the </a:t>
            </a:r>
            <a:r>
              <a:rPr lang="en-US" dirty="0" err="1" smtClean="0"/>
              <a:t>IoT</a:t>
            </a:r>
            <a:r>
              <a:rPr lang="en-US" dirty="0" smtClean="0"/>
              <a:t> embrace IPv6, if ever?</a:t>
            </a:r>
          </a:p>
          <a:p>
            <a:r>
              <a:rPr lang="en-US" dirty="0" smtClean="0"/>
              <a:t>Will the </a:t>
            </a:r>
            <a:r>
              <a:rPr lang="en-US" dirty="0" err="1" smtClean="0"/>
              <a:t>IoT</a:t>
            </a:r>
            <a:r>
              <a:rPr lang="en-US" dirty="0" smtClean="0"/>
              <a:t> market ever discriminate on quality and robustness?</a:t>
            </a:r>
          </a:p>
          <a:p>
            <a:r>
              <a:rPr lang="en-US" dirty="0" smtClean="0"/>
              <a:t>How do we manage the risk of coercion of these devices?</a:t>
            </a:r>
          </a:p>
          <a:p>
            <a:endParaRPr lang="en-US" dirty="0"/>
          </a:p>
        </p:txBody>
      </p:sp>
    </p:spTree>
    <p:extLst>
      <p:ext uri="{BB962C8B-B14F-4D97-AF65-F5344CB8AC3E}">
        <p14:creationId xmlns:p14="http://schemas.microsoft.com/office/powerpoint/2010/main" val="1676095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7368" y="3039280"/>
            <a:ext cx="6136106" cy="1569660"/>
          </a:xfrm>
          <a:prstGeom prst="rect">
            <a:avLst/>
          </a:prstGeom>
          <a:solidFill>
            <a:schemeClr val="bg1">
              <a:lumMod val="85000"/>
              <a:alpha val="80000"/>
            </a:schemeClr>
          </a:solidFill>
        </p:spPr>
        <p:txBody>
          <a:bodyPr wrap="square" rtlCol="0">
            <a:spAutoFit/>
          </a:bodyPr>
          <a:lstStyle/>
          <a:p>
            <a:r>
              <a:rPr lang="en-US" sz="2400" dirty="0" smtClean="0"/>
              <a:t>To try and answer this, lets try and put this question into some broader context of the evolution the computer and communications enterprise</a:t>
            </a:r>
          </a:p>
        </p:txBody>
      </p:sp>
    </p:spTree>
    <p:extLst>
      <p:ext uri="{BB962C8B-B14F-4D97-AF65-F5344CB8AC3E}">
        <p14:creationId xmlns:p14="http://schemas.microsoft.com/office/powerpoint/2010/main" val="370081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ome things we can</a:t>
            </a:r>
            <a:r>
              <a:rPr lang="mr-IN" dirty="0" smtClean="0"/>
              <a:t>’</a:t>
            </a:r>
            <a:r>
              <a:rPr lang="en-US" dirty="0" smtClean="0"/>
              <a:t>t tell yet</a:t>
            </a:r>
            <a:endParaRPr lang="en-US" dirty="0"/>
          </a:p>
        </p:txBody>
      </p:sp>
      <p:sp>
        <p:nvSpPr>
          <p:cNvPr id="3" name="Content Placeholder 2"/>
          <p:cNvSpPr>
            <a:spLocks noGrp="1"/>
          </p:cNvSpPr>
          <p:nvPr>
            <p:ph idx="1"/>
          </p:nvPr>
        </p:nvSpPr>
        <p:spPr/>
        <p:txBody>
          <a:bodyPr>
            <a:normAutofit fontScale="92500"/>
          </a:bodyPr>
          <a:lstStyle/>
          <a:p>
            <a:r>
              <a:rPr lang="en-US" dirty="0" smtClean="0"/>
              <a:t>Will we standardize the </a:t>
            </a:r>
            <a:r>
              <a:rPr lang="en-US" dirty="0" err="1" smtClean="0"/>
              <a:t>IoT</a:t>
            </a:r>
            <a:r>
              <a:rPr lang="en-US" dirty="0" smtClean="0"/>
              <a:t> space or will it continue to be a diverse set of mutually incompatible devices?</a:t>
            </a:r>
          </a:p>
          <a:p>
            <a:r>
              <a:rPr lang="en-US" dirty="0" smtClean="0"/>
              <a:t>Will the market consolidate to be dominated by a small number of providers</a:t>
            </a:r>
            <a:r>
              <a:rPr lang="en-US" dirty="0"/>
              <a:t> </a:t>
            </a:r>
            <a:r>
              <a:rPr lang="en-US" dirty="0" smtClean="0"/>
              <a:t>and their pseudo-open proprietary architectures?</a:t>
            </a:r>
          </a:p>
          <a:p>
            <a:r>
              <a:rPr lang="en-US" dirty="0" smtClean="0"/>
              <a:t>When will the </a:t>
            </a:r>
            <a:r>
              <a:rPr lang="en-US" dirty="0" err="1" smtClean="0"/>
              <a:t>IoT</a:t>
            </a:r>
            <a:r>
              <a:rPr lang="en-US" dirty="0" smtClean="0"/>
              <a:t> embrace IPv6, if ever?</a:t>
            </a:r>
          </a:p>
          <a:p>
            <a:r>
              <a:rPr lang="en-US" dirty="0" smtClean="0"/>
              <a:t>Will the </a:t>
            </a:r>
            <a:r>
              <a:rPr lang="en-US" dirty="0" err="1" smtClean="0"/>
              <a:t>IoT</a:t>
            </a:r>
            <a:r>
              <a:rPr lang="en-US" dirty="0" smtClean="0"/>
              <a:t> market ever discriminate on quality and robustness?</a:t>
            </a:r>
          </a:p>
          <a:p>
            <a:r>
              <a:rPr lang="en-US" dirty="0" smtClean="0"/>
              <a:t>How do we manage the risk of coercion of these devices?</a:t>
            </a:r>
          </a:p>
          <a:p>
            <a:endParaRPr lang="en-US" dirty="0"/>
          </a:p>
        </p:txBody>
      </p:sp>
      <p:sp>
        <p:nvSpPr>
          <p:cNvPr id="4" name="TextBox 3"/>
          <p:cNvSpPr txBox="1"/>
          <p:nvPr/>
        </p:nvSpPr>
        <p:spPr>
          <a:xfrm rot="20376919">
            <a:off x="570026" y="2944930"/>
            <a:ext cx="5729454" cy="769441"/>
          </a:xfrm>
          <a:prstGeom prst="rect">
            <a:avLst/>
          </a:prstGeom>
          <a:solidFill>
            <a:schemeClr val="bg1"/>
          </a:solidFill>
        </p:spPr>
        <p:txBody>
          <a:bodyPr wrap="none" rtlCol="0">
            <a:spAutoFit/>
          </a:bodyPr>
          <a:lstStyle/>
          <a:p>
            <a:r>
              <a:rPr lang="en-AU" sz="4400" dirty="0" smtClean="0">
                <a:solidFill>
                  <a:srgbClr val="FF0000"/>
                </a:solidFill>
                <a:latin typeface="AhnbergHand" charset="0"/>
                <a:ea typeface="AhnbergHand" charset="0"/>
                <a:cs typeface="AhnbergHand" charset="0"/>
              </a:rPr>
              <a:t>But we can guess!</a:t>
            </a:r>
            <a:endParaRPr lang="en-AU" sz="4400" dirty="0">
              <a:solidFill>
                <a:srgbClr val="FF0000"/>
              </a:solidFill>
              <a:latin typeface="AhnbergHand" charset="0"/>
              <a:ea typeface="AhnbergHand" charset="0"/>
              <a:cs typeface="AhnbergHand" charset="0"/>
            </a:endParaRPr>
          </a:p>
        </p:txBody>
      </p:sp>
    </p:spTree>
    <p:extLst>
      <p:ext uri="{BB962C8B-B14F-4D97-AF65-F5344CB8AC3E}">
        <p14:creationId xmlns:p14="http://schemas.microsoft.com/office/powerpoint/2010/main" val="4872758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ome things we can</a:t>
            </a:r>
            <a:r>
              <a:rPr lang="mr-IN" dirty="0" smtClean="0"/>
              <a:t>’</a:t>
            </a:r>
            <a:r>
              <a:rPr lang="en-US" dirty="0" smtClean="0"/>
              <a:t>t tell yet</a:t>
            </a:r>
            <a:endParaRPr lang="en-US" dirty="0"/>
          </a:p>
        </p:txBody>
      </p:sp>
      <p:sp>
        <p:nvSpPr>
          <p:cNvPr id="3" name="Content Placeholder 2"/>
          <p:cNvSpPr>
            <a:spLocks noGrp="1"/>
          </p:cNvSpPr>
          <p:nvPr>
            <p:ph idx="1"/>
          </p:nvPr>
        </p:nvSpPr>
        <p:spPr/>
        <p:txBody>
          <a:bodyPr>
            <a:normAutofit fontScale="92500"/>
          </a:bodyPr>
          <a:lstStyle/>
          <a:p>
            <a:r>
              <a:rPr lang="en-US" dirty="0" smtClean="0"/>
              <a:t>Will we standardize the </a:t>
            </a:r>
            <a:r>
              <a:rPr lang="en-US" dirty="0" err="1" smtClean="0"/>
              <a:t>IoT</a:t>
            </a:r>
            <a:r>
              <a:rPr lang="en-US" dirty="0" smtClean="0"/>
              <a:t> space or will it continue to be a diverse set of mutually incompatible devices?</a:t>
            </a:r>
          </a:p>
          <a:p>
            <a:r>
              <a:rPr lang="en-US" dirty="0" smtClean="0"/>
              <a:t>Will the market consolidate to be dominated by a small number of providers</a:t>
            </a:r>
            <a:r>
              <a:rPr lang="en-US" dirty="0"/>
              <a:t> </a:t>
            </a:r>
            <a:r>
              <a:rPr lang="en-US" dirty="0" smtClean="0"/>
              <a:t>and their pseudo-open proprietary architectures?</a:t>
            </a:r>
          </a:p>
          <a:p>
            <a:r>
              <a:rPr lang="en-US" dirty="0" smtClean="0"/>
              <a:t>When will the </a:t>
            </a:r>
            <a:r>
              <a:rPr lang="en-US" dirty="0" err="1" smtClean="0"/>
              <a:t>IoT</a:t>
            </a:r>
            <a:r>
              <a:rPr lang="en-US" dirty="0" smtClean="0"/>
              <a:t> embrace IPv6, if ever?</a:t>
            </a:r>
          </a:p>
          <a:p>
            <a:r>
              <a:rPr lang="en-US" dirty="0" smtClean="0"/>
              <a:t>Will the </a:t>
            </a:r>
            <a:r>
              <a:rPr lang="en-US" dirty="0" err="1" smtClean="0"/>
              <a:t>IoT</a:t>
            </a:r>
            <a:r>
              <a:rPr lang="en-US" dirty="0" smtClean="0"/>
              <a:t> market ever discriminate on quality and robustness?</a:t>
            </a:r>
          </a:p>
          <a:p>
            <a:r>
              <a:rPr lang="en-US" dirty="0" smtClean="0"/>
              <a:t>How do we manage the risk of coercion of these devices?</a:t>
            </a:r>
          </a:p>
          <a:p>
            <a:endParaRPr lang="en-US" dirty="0"/>
          </a:p>
        </p:txBody>
      </p:sp>
      <p:sp>
        <p:nvSpPr>
          <p:cNvPr id="4" name="TextBox 3"/>
          <p:cNvSpPr txBox="1"/>
          <p:nvPr/>
        </p:nvSpPr>
        <p:spPr>
          <a:xfrm rot="21358896">
            <a:off x="4927285" y="3007449"/>
            <a:ext cx="2592376" cy="769441"/>
          </a:xfrm>
          <a:prstGeom prst="rect">
            <a:avLst/>
          </a:prstGeom>
          <a:solidFill>
            <a:schemeClr val="bg1"/>
          </a:solidFill>
        </p:spPr>
        <p:txBody>
          <a:bodyPr wrap="none" rtlCol="0">
            <a:spAutoFit/>
          </a:bodyPr>
          <a:lstStyle/>
          <a:p>
            <a:r>
              <a:rPr lang="en-AU" sz="4400" smtClean="0">
                <a:solidFill>
                  <a:srgbClr val="FF0000"/>
                </a:solidFill>
                <a:latin typeface="AhnbergHand" charset="0"/>
                <a:ea typeface="AhnbergHand" charset="0"/>
                <a:cs typeface="AhnbergHand" charset="0"/>
              </a:rPr>
              <a:t>Unlikely!</a:t>
            </a:r>
            <a:endParaRPr lang="en-AU" sz="4400" dirty="0">
              <a:solidFill>
                <a:srgbClr val="FF0000"/>
              </a:solidFill>
              <a:latin typeface="AhnbergHand" charset="0"/>
              <a:ea typeface="AhnbergHand" charset="0"/>
              <a:cs typeface="AhnbergHand" charset="0"/>
            </a:endParaRPr>
          </a:p>
        </p:txBody>
      </p:sp>
      <p:sp>
        <p:nvSpPr>
          <p:cNvPr id="5" name="TextBox 4"/>
          <p:cNvSpPr txBox="1"/>
          <p:nvPr/>
        </p:nvSpPr>
        <p:spPr>
          <a:xfrm rot="21358896">
            <a:off x="5478424" y="1631336"/>
            <a:ext cx="1149674" cy="769441"/>
          </a:xfrm>
          <a:prstGeom prst="rect">
            <a:avLst/>
          </a:prstGeom>
          <a:solidFill>
            <a:schemeClr val="bg1"/>
          </a:solidFill>
        </p:spPr>
        <p:txBody>
          <a:bodyPr wrap="none" rtlCol="0">
            <a:spAutoFit/>
          </a:bodyPr>
          <a:lstStyle/>
          <a:p>
            <a:r>
              <a:rPr lang="en-AU" sz="4400" dirty="0" smtClean="0">
                <a:solidFill>
                  <a:srgbClr val="FF0000"/>
                </a:solidFill>
                <a:latin typeface="AhnbergHand" charset="0"/>
                <a:ea typeface="AhnbergHand" charset="0"/>
                <a:cs typeface="AhnbergHand" charset="0"/>
              </a:rPr>
              <a:t>No!</a:t>
            </a:r>
            <a:endParaRPr lang="en-AU" sz="4400" dirty="0">
              <a:solidFill>
                <a:srgbClr val="FF0000"/>
              </a:solidFill>
              <a:latin typeface="AhnbergHand" charset="0"/>
              <a:ea typeface="AhnbergHand" charset="0"/>
              <a:cs typeface="AhnbergHand" charset="0"/>
            </a:endParaRPr>
          </a:p>
        </p:txBody>
      </p:sp>
      <p:sp>
        <p:nvSpPr>
          <p:cNvPr id="6" name="TextBox 5"/>
          <p:cNvSpPr txBox="1"/>
          <p:nvPr/>
        </p:nvSpPr>
        <p:spPr>
          <a:xfrm rot="21358896">
            <a:off x="5646865" y="3706323"/>
            <a:ext cx="2592376" cy="769441"/>
          </a:xfrm>
          <a:prstGeom prst="rect">
            <a:avLst/>
          </a:prstGeom>
          <a:solidFill>
            <a:schemeClr val="bg1"/>
          </a:solidFill>
        </p:spPr>
        <p:txBody>
          <a:bodyPr wrap="none" rtlCol="0">
            <a:spAutoFit/>
          </a:bodyPr>
          <a:lstStyle/>
          <a:p>
            <a:r>
              <a:rPr lang="en-AU" sz="4400" dirty="0" smtClean="0">
                <a:solidFill>
                  <a:srgbClr val="FF0000"/>
                </a:solidFill>
                <a:latin typeface="AhnbergHand" charset="0"/>
                <a:ea typeface="AhnbergHand" charset="0"/>
                <a:cs typeface="AhnbergHand" charset="0"/>
              </a:rPr>
              <a:t>Unlikely!</a:t>
            </a:r>
            <a:endParaRPr lang="en-AU" sz="4400" dirty="0">
              <a:solidFill>
                <a:srgbClr val="FF0000"/>
              </a:solidFill>
              <a:latin typeface="AhnbergHand" charset="0"/>
              <a:ea typeface="AhnbergHand" charset="0"/>
              <a:cs typeface="AhnbergHand" charset="0"/>
            </a:endParaRPr>
          </a:p>
        </p:txBody>
      </p:sp>
      <p:sp>
        <p:nvSpPr>
          <p:cNvPr id="7" name="TextBox 6"/>
          <p:cNvSpPr txBox="1"/>
          <p:nvPr/>
        </p:nvSpPr>
        <p:spPr>
          <a:xfrm rot="21358896">
            <a:off x="5808501" y="4405197"/>
            <a:ext cx="2592376" cy="769441"/>
          </a:xfrm>
          <a:prstGeom prst="rect">
            <a:avLst/>
          </a:prstGeom>
          <a:solidFill>
            <a:schemeClr val="bg1"/>
          </a:solidFill>
        </p:spPr>
        <p:txBody>
          <a:bodyPr wrap="none" rtlCol="0">
            <a:spAutoFit/>
          </a:bodyPr>
          <a:lstStyle/>
          <a:p>
            <a:r>
              <a:rPr lang="en-AU" sz="4400" dirty="0" smtClean="0">
                <a:solidFill>
                  <a:srgbClr val="FF0000"/>
                </a:solidFill>
                <a:latin typeface="AhnbergHand" charset="0"/>
                <a:ea typeface="AhnbergHand" charset="0"/>
                <a:cs typeface="AhnbergHand" charset="0"/>
              </a:rPr>
              <a:t>Unlikely!</a:t>
            </a:r>
            <a:endParaRPr lang="en-AU" sz="4400" dirty="0">
              <a:solidFill>
                <a:srgbClr val="FF0000"/>
              </a:solidFill>
              <a:latin typeface="AhnbergHand" charset="0"/>
              <a:ea typeface="AhnbergHand" charset="0"/>
              <a:cs typeface="AhnbergHand" charset="0"/>
            </a:endParaRPr>
          </a:p>
        </p:txBody>
      </p:sp>
      <p:sp>
        <p:nvSpPr>
          <p:cNvPr id="8" name="TextBox 7"/>
          <p:cNvSpPr txBox="1"/>
          <p:nvPr/>
        </p:nvSpPr>
        <p:spPr>
          <a:xfrm rot="21358896">
            <a:off x="5709582" y="5272867"/>
            <a:ext cx="2880917" cy="769441"/>
          </a:xfrm>
          <a:prstGeom prst="rect">
            <a:avLst/>
          </a:prstGeom>
          <a:solidFill>
            <a:schemeClr val="bg1"/>
          </a:solidFill>
        </p:spPr>
        <p:txBody>
          <a:bodyPr wrap="none" rtlCol="0">
            <a:spAutoFit/>
          </a:bodyPr>
          <a:lstStyle/>
          <a:p>
            <a:r>
              <a:rPr lang="en-AU" sz="4400" dirty="0" smtClean="0">
                <a:solidFill>
                  <a:srgbClr val="FF0000"/>
                </a:solidFill>
                <a:latin typeface="AhnbergHand" charset="0"/>
                <a:ea typeface="AhnbergHand" charset="0"/>
                <a:cs typeface="AhnbergHand" charset="0"/>
              </a:rPr>
              <a:t>We can’t!</a:t>
            </a:r>
            <a:endParaRPr lang="en-AU" sz="4400" dirty="0">
              <a:solidFill>
                <a:srgbClr val="FF0000"/>
              </a:solidFill>
              <a:latin typeface="AhnbergHand" charset="0"/>
              <a:ea typeface="AhnbergHand" charset="0"/>
              <a:cs typeface="AhnbergHand" charset="0"/>
            </a:endParaRPr>
          </a:p>
        </p:txBody>
      </p:sp>
    </p:spTree>
    <p:extLst>
      <p:ext uri="{BB962C8B-B14F-4D97-AF65-F5344CB8AC3E}">
        <p14:creationId xmlns:p14="http://schemas.microsoft.com/office/powerpoint/2010/main" val="1063054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here are some things we can count on</a:t>
            </a:r>
            <a:r>
              <a:rPr lang="mr-IN" dirty="0" smtClean="0"/>
              <a:t>…</a:t>
            </a:r>
            <a:endParaRPr lang="en-US" dirty="0"/>
          </a:p>
        </p:txBody>
      </p:sp>
      <p:sp>
        <p:nvSpPr>
          <p:cNvPr id="3" name="Content Placeholder 2"/>
          <p:cNvSpPr>
            <a:spLocks noGrp="1"/>
          </p:cNvSpPr>
          <p:nvPr>
            <p:ph idx="1"/>
          </p:nvPr>
        </p:nvSpPr>
        <p:spPr/>
        <p:txBody>
          <a:bodyPr/>
          <a:lstStyle/>
          <a:p>
            <a:r>
              <a:rPr lang="en-US" dirty="0" smtClean="0"/>
              <a:t>The volumes are already huge, and they’re growing</a:t>
            </a:r>
          </a:p>
          <a:p>
            <a:pPr lvl="1"/>
            <a:r>
              <a:rPr lang="en-US" dirty="0" smtClean="0"/>
              <a:t>“Things” already outnumber everything else on the Internet</a:t>
            </a:r>
          </a:p>
          <a:p>
            <a:r>
              <a:rPr lang="en-US" dirty="0" smtClean="0"/>
              <a:t>Comprehensive security is unachievable</a:t>
            </a:r>
          </a:p>
          <a:p>
            <a:r>
              <a:rPr lang="en-US" dirty="0" smtClean="0"/>
              <a:t>Privacy is now an historical concept</a:t>
            </a:r>
          </a:p>
          <a:p>
            <a:r>
              <a:rPr lang="en-US" dirty="0" smtClean="0"/>
              <a:t>Digital pollution is pervasive</a:t>
            </a:r>
          </a:p>
          <a:p>
            <a:endParaRPr lang="en-US" dirty="0"/>
          </a:p>
          <a:p>
            <a:pPr marL="0" indent="0">
              <a:buNone/>
            </a:pPr>
            <a:r>
              <a:rPr lang="en-US" b="1" dirty="0"/>
              <a:t>W</a:t>
            </a:r>
            <a:r>
              <a:rPr lang="en-US" b="1" dirty="0" smtClean="0"/>
              <a:t>e now have an Internet that is a largely chaotic and definitely toxically hostile environment</a:t>
            </a:r>
          </a:p>
        </p:txBody>
      </p:sp>
    </p:spTree>
    <p:extLst>
      <p:ext uri="{BB962C8B-B14F-4D97-AF65-F5344CB8AC3E}">
        <p14:creationId xmlns:p14="http://schemas.microsoft.com/office/powerpoint/2010/main" val="28632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8925" y="2488180"/>
            <a:ext cx="4904642" cy="362914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mtClean="0"/>
              <a:t>Why will this get any better</a:t>
            </a:r>
            <a:r>
              <a:rPr lang="en-US"/>
              <a:t>?</a:t>
            </a:r>
            <a:endParaRPr lang="en-US" dirty="0"/>
          </a:p>
        </p:txBody>
      </p:sp>
    </p:spTree>
    <p:extLst>
      <p:ext uri="{BB962C8B-B14F-4D97-AF65-F5344CB8AC3E}">
        <p14:creationId xmlns:p14="http://schemas.microsoft.com/office/powerpoint/2010/main" val="16934317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0708" y="2547815"/>
            <a:ext cx="4904642" cy="362914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mtClean="0"/>
              <a:t>It wont.</a:t>
            </a:r>
            <a:endParaRPr lang="en-US" dirty="0"/>
          </a:p>
        </p:txBody>
      </p:sp>
    </p:spTree>
    <p:extLst>
      <p:ext uri="{BB962C8B-B14F-4D97-AF65-F5344CB8AC3E}">
        <p14:creationId xmlns:p14="http://schemas.microsoft.com/office/powerpoint/2010/main" val="4347331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9826" y="-22122"/>
            <a:ext cx="9960428" cy="6858000"/>
          </a:xfrm>
          <a:prstGeom prst="rect">
            <a:avLst/>
          </a:prstGeom>
        </p:spPr>
      </p:pic>
    </p:spTree>
    <p:extLst>
      <p:ext uri="{BB962C8B-B14F-4D97-AF65-F5344CB8AC3E}">
        <p14:creationId xmlns:p14="http://schemas.microsoft.com/office/powerpoint/2010/main" val="12589192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0734" y="2282417"/>
            <a:ext cx="7886700" cy="1325563"/>
          </a:xfrm>
        </p:spPr>
        <p:txBody>
          <a:bodyPr/>
          <a:lstStyle/>
          <a:p>
            <a:r>
              <a:rPr lang="en-US" dirty="0" smtClean="0">
                <a:latin typeface="AhnbergHand" charset="0"/>
                <a:ea typeface="AhnbergHand" charset="0"/>
                <a:cs typeface="AhnbergHand" charset="0"/>
              </a:rPr>
              <a:t>Thanks!</a:t>
            </a:r>
            <a:endParaRPr lang="en-US" dirty="0">
              <a:latin typeface="AhnbergHand" charset="0"/>
              <a:ea typeface="AhnbergHand" charset="0"/>
              <a:cs typeface="AhnbergHand" charset="0"/>
            </a:endParaRPr>
          </a:p>
        </p:txBody>
      </p:sp>
    </p:spTree>
    <p:extLst>
      <p:ext uri="{BB962C8B-B14F-4D97-AF65-F5344CB8AC3E}">
        <p14:creationId xmlns:p14="http://schemas.microsoft.com/office/powerpoint/2010/main" val="17461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5994" y="0"/>
            <a:ext cx="12483784" cy="8254415"/>
          </a:xfrm>
          <a:prstGeom prst="rect">
            <a:avLst/>
          </a:prstGeom>
          <a:solidFill>
            <a:schemeClr val="bg1">
              <a:lumMod val="65000"/>
            </a:schemeClr>
          </a:solidFill>
          <a:effectLst>
            <a:outerShdw blurRad="50800" dist="38100" dir="2700000" algn="tl" rotWithShape="0">
              <a:srgbClr val="000000">
                <a:alpha val="43000"/>
              </a:srgbClr>
            </a:outerShdw>
          </a:effectLst>
        </p:spPr>
      </p:pic>
      <p:sp>
        <p:nvSpPr>
          <p:cNvPr id="2" name="Title 1"/>
          <p:cNvSpPr>
            <a:spLocks noGrp="1"/>
          </p:cNvSpPr>
          <p:nvPr>
            <p:ph type="title"/>
          </p:nvPr>
        </p:nvSpPr>
        <p:spPr>
          <a:xfrm>
            <a:off x="-98870" y="671512"/>
            <a:ext cx="9844088" cy="670719"/>
          </a:xfrm>
          <a:solidFill>
            <a:schemeClr val="accent1">
              <a:lumMod val="20000"/>
              <a:lumOff val="80000"/>
            </a:schemeClr>
          </a:solidFill>
        </p:spPr>
        <p:txBody>
          <a:bodyPr>
            <a:noAutofit/>
          </a:bodyPr>
          <a:lstStyle/>
          <a:p>
            <a:r>
              <a:rPr lang="en-US" sz="2800" dirty="0" smtClean="0">
                <a:latin typeface="+mn-lt"/>
                <a:cs typeface="Powderfinger Type"/>
              </a:rPr>
              <a:t>Computers were esoteric </a:t>
            </a:r>
            <a:r>
              <a:rPr lang="en-US" sz="2800" smtClean="0">
                <a:latin typeface="+mn-lt"/>
                <a:cs typeface="Powderfinger Type"/>
              </a:rPr>
              <a:t>high frontier research </a:t>
            </a:r>
            <a:r>
              <a:rPr lang="en-US" sz="2800" dirty="0" smtClean="0">
                <a:latin typeface="+mn-lt"/>
                <a:cs typeface="Powderfinger Type"/>
              </a:rPr>
              <a:t>projects</a:t>
            </a:r>
            <a:endParaRPr lang="en-US" sz="2800" dirty="0">
              <a:latin typeface="+mn-lt"/>
              <a:cs typeface="Powderfinger Type"/>
            </a:endParaRPr>
          </a:p>
        </p:txBody>
      </p:sp>
      <p:sp>
        <p:nvSpPr>
          <p:cNvPr id="3" name="TextBox 2"/>
          <p:cNvSpPr txBox="1"/>
          <p:nvPr/>
        </p:nvSpPr>
        <p:spPr>
          <a:xfrm>
            <a:off x="561474" y="5761789"/>
            <a:ext cx="3653351" cy="461665"/>
          </a:xfrm>
          <a:prstGeom prst="rect">
            <a:avLst/>
          </a:prstGeom>
          <a:solidFill>
            <a:srgbClr val="AB4401"/>
          </a:solidFill>
        </p:spPr>
        <p:txBody>
          <a:bodyPr wrap="none" rtlCol="0">
            <a:spAutoFit/>
          </a:bodyPr>
          <a:lstStyle/>
          <a:p>
            <a:r>
              <a:rPr lang="en-US" sz="2400" dirty="0" smtClean="0">
                <a:solidFill>
                  <a:srgbClr val="FFFFFF"/>
                </a:solidFill>
              </a:rPr>
              <a:t>1946</a:t>
            </a:r>
            <a:r>
              <a:rPr lang="en-US" dirty="0" smtClean="0">
                <a:solidFill>
                  <a:srgbClr val="FFFFFF"/>
                </a:solidFill>
              </a:rPr>
              <a:t> – </a:t>
            </a:r>
            <a:r>
              <a:rPr lang="en-US" dirty="0" err="1" smtClean="0">
                <a:solidFill>
                  <a:srgbClr val="FFFFFF"/>
                </a:solidFill>
              </a:rPr>
              <a:t>Eniac</a:t>
            </a:r>
            <a:r>
              <a:rPr lang="en-US" dirty="0" smtClean="0">
                <a:solidFill>
                  <a:srgbClr val="FFFFFF"/>
                </a:solidFill>
              </a:rPr>
              <a:t> – a numeric calculator</a:t>
            </a:r>
            <a:endParaRPr lang="en-US" dirty="0">
              <a:solidFill>
                <a:srgbClr val="FFFFFF"/>
              </a:solidFill>
            </a:endParaRPr>
          </a:p>
        </p:txBody>
      </p:sp>
    </p:spTree>
    <p:extLst>
      <p:ext uri="{BB962C8B-B14F-4D97-AF65-F5344CB8AC3E}">
        <p14:creationId xmlns:p14="http://schemas.microsoft.com/office/powerpoint/2010/main" val="13735055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49221" y="6310829"/>
            <a:ext cx="1550838" cy="369332"/>
          </a:xfrm>
          <a:prstGeom prst="rect">
            <a:avLst/>
          </a:prstGeom>
          <a:noFill/>
        </p:spPr>
        <p:txBody>
          <a:bodyPr wrap="none" rtlCol="0">
            <a:spAutoFit/>
          </a:bodyPr>
          <a:lstStyle/>
          <a:p>
            <a:r>
              <a:rPr lang="en-US" dirty="0" smtClean="0"/>
              <a:t>1964: IBM 360</a:t>
            </a:r>
            <a:endParaRPr lang="en-US" dirty="0"/>
          </a:p>
        </p:txBody>
      </p:sp>
      <p:pic>
        <p:nvPicPr>
          <p:cNvPr id="6" name="Content Placeholder 5"/>
          <p:cNvPicPr>
            <a:picLocks noGrp="1" noChangeAspect="1"/>
          </p:cNvPicPr>
          <p:nvPr>
            <p:ph idx="1"/>
          </p:nvPr>
        </p:nvPicPr>
        <p:blipFill>
          <a:blip r:embed="rId2"/>
          <a:srcRect t="8413" b="8413"/>
          <a:stretch>
            <a:fillRect/>
          </a:stretch>
        </p:blipFill>
        <p:spPr>
          <a:xfrm>
            <a:off x="-2124273" y="0"/>
            <a:ext cx="12883199" cy="7085263"/>
          </a:xfrm>
          <a:effectLst>
            <a:outerShdw blurRad="50800" dist="38100" dir="2700000" algn="tl" rotWithShape="0">
              <a:srgbClr val="000000">
                <a:alpha val="43000"/>
              </a:srgbClr>
            </a:outerShdw>
          </a:effectLst>
        </p:spPr>
      </p:pic>
      <p:sp>
        <p:nvSpPr>
          <p:cNvPr id="8" name="Title 1"/>
          <p:cNvSpPr>
            <a:spLocks noGrp="1"/>
          </p:cNvSpPr>
          <p:nvPr>
            <p:ph type="title"/>
          </p:nvPr>
        </p:nvSpPr>
        <p:spPr>
          <a:xfrm>
            <a:off x="952786" y="285750"/>
            <a:ext cx="8146255" cy="787400"/>
          </a:xfrm>
          <a:solidFill>
            <a:srgbClr val="D7D578"/>
          </a:solidFill>
        </p:spPr>
        <p:txBody>
          <a:bodyPr>
            <a:noAutofit/>
          </a:bodyPr>
          <a:lstStyle/>
          <a:p>
            <a:r>
              <a:rPr lang="en-US" sz="3200" dirty="0" smtClean="0">
                <a:latin typeface="+mn-lt"/>
                <a:cs typeface="Powderfinger Type"/>
              </a:rPr>
              <a:t>Then they became a </a:t>
            </a:r>
            <a:r>
              <a:rPr lang="en-US" sz="3200" smtClean="0">
                <a:latin typeface="+mn-lt"/>
                <a:cs typeface="Powderfinger Type"/>
              </a:rPr>
              <a:t>“must have” business </a:t>
            </a:r>
            <a:r>
              <a:rPr lang="en-US" sz="3200" dirty="0" smtClean="0">
                <a:latin typeface="+mn-lt"/>
                <a:cs typeface="Powderfinger Type"/>
              </a:rPr>
              <a:t>tool</a:t>
            </a:r>
            <a:endParaRPr lang="en-US" sz="3200" dirty="0">
              <a:latin typeface="+mn-lt"/>
              <a:cs typeface="Powderfinger Type"/>
            </a:endParaRPr>
          </a:p>
        </p:txBody>
      </p:sp>
      <p:sp>
        <p:nvSpPr>
          <p:cNvPr id="10" name="TextBox 9"/>
          <p:cNvSpPr txBox="1"/>
          <p:nvPr/>
        </p:nvSpPr>
        <p:spPr>
          <a:xfrm>
            <a:off x="4785046" y="5849164"/>
            <a:ext cx="4071172" cy="461665"/>
          </a:xfrm>
          <a:prstGeom prst="rect">
            <a:avLst/>
          </a:prstGeom>
          <a:solidFill>
            <a:srgbClr val="C23429"/>
          </a:solidFill>
        </p:spPr>
        <p:txBody>
          <a:bodyPr wrap="none" rtlCol="0">
            <a:spAutoFit/>
          </a:bodyPr>
          <a:lstStyle/>
          <a:p>
            <a:r>
              <a:rPr lang="en-US" sz="2400" dirty="0" smtClean="0">
                <a:solidFill>
                  <a:srgbClr val="FFFFFF"/>
                </a:solidFill>
              </a:rPr>
              <a:t>1964</a:t>
            </a:r>
            <a:r>
              <a:rPr lang="en-US" dirty="0" smtClean="0">
                <a:solidFill>
                  <a:srgbClr val="FFFFFF"/>
                </a:solidFill>
              </a:rPr>
              <a:t>  IBM 360 – commercial computing</a:t>
            </a:r>
            <a:endParaRPr lang="en-US" dirty="0">
              <a:solidFill>
                <a:srgbClr val="FFFFFF"/>
              </a:solidFill>
            </a:endParaRPr>
          </a:p>
        </p:txBody>
      </p:sp>
    </p:spTree>
    <p:extLst>
      <p:ext uri="{BB962C8B-B14F-4D97-AF65-F5344CB8AC3E}">
        <p14:creationId xmlns:p14="http://schemas.microsoft.com/office/powerpoint/2010/main" val="15150237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 y="20638"/>
            <a:ext cx="8229600" cy="1143000"/>
          </a:xfrm>
        </p:spPr>
        <p:txBody>
          <a:bodyPr>
            <a:noAutofit/>
          </a:bodyPr>
          <a:lstStyle/>
          <a:p>
            <a:r>
              <a:rPr lang="en-US" sz="3200" dirty="0">
                <a:latin typeface="Powderfinger Type"/>
                <a:cs typeface="Powderfinger Type"/>
              </a:rPr>
              <a:t>The Computing Evolutionary Path</a:t>
            </a:r>
          </a:p>
        </p:txBody>
      </p:sp>
      <p:pic>
        <p:nvPicPr>
          <p:cNvPr id="4" name="Content Placeholder 3"/>
          <p:cNvPicPr>
            <a:picLocks noGrp="1" noChangeAspect="1"/>
          </p:cNvPicPr>
          <p:nvPr>
            <p:ph idx="1"/>
          </p:nvPr>
        </p:nvPicPr>
        <p:blipFill>
          <a:blip r:embed="rId2"/>
          <a:srcRect t="8413" b="8413"/>
          <a:stretch>
            <a:fillRect/>
          </a:stretch>
        </p:blipFill>
        <p:spPr>
          <a:xfrm>
            <a:off x="-2662897" y="-26736"/>
            <a:ext cx="12469964" cy="6858000"/>
          </a:xfrm>
          <a:effectLst>
            <a:outerShdw blurRad="50800" dist="38100" dir="2700000" algn="tl" rotWithShape="0">
              <a:srgbClr val="000000">
                <a:alpha val="43000"/>
              </a:srgbClr>
            </a:outerShdw>
          </a:effectLst>
        </p:spPr>
      </p:pic>
      <p:cxnSp>
        <p:nvCxnSpPr>
          <p:cNvPr id="6" name="Straight Arrow Connector 5"/>
          <p:cNvCxnSpPr/>
          <p:nvPr/>
        </p:nvCxnSpPr>
        <p:spPr>
          <a:xfrm>
            <a:off x="355600" y="1028700"/>
            <a:ext cx="4635500" cy="0"/>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166168" y="511969"/>
            <a:ext cx="7898606" cy="651669"/>
          </a:xfrm>
          <a:prstGeom prst="rect">
            <a:avLst/>
          </a:prstGeom>
          <a:solidFill>
            <a:schemeClr val="accent5">
              <a:lumMod val="5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mn-lt"/>
                <a:cs typeface="Powderfinger Type"/>
              </a:rPr>
              <a:t>Extravagant statements of techno power</a:t>
            </a:r>
            <a:endParaRPr lang="en-US" sz="3200" dirty="0">
              <a:solidFill>
                <a:schemeClr val="bg1"/>
              </a:solidFill>
              <a:latin typeface="+mn-lt"/>
              <a:cs typeface="Powderfinger Type"/>
            </a:endParaRPr>
          </a:p>
        </p:txBody>
      </p:sp>
      <p:sp>
        <p:nvSpPr>
          <p:cNvPr id="9" name="TextBox 8"/>
          <p:cNvSpPr txBox="1"/>
          <p:nvPr/>
        </p:nvSpPr>
        <p:spPr>
          <a:xfrm>
            <a:off x="5699446" y="5934889"/>
            <a:ext cx="3592826" cy="461665"/>
          </a:xfrm>
          <a:prstGeom prst="rect">
            <a:avLst/>
          </a:prstGeom>
          <a:solidFill>
            <a:schemeClr val="accent1">
              <a:lumMod val="60000"/>
              <a:lumOff val="40000"/>
            </a:schemeClr>
          </a:solidFill>
        </p:spPr>
        <p:txBody>
          <a:bodyPr wrap="none" rtlCol="0">
            <a:spAutoFit/>
          </a:bodyPr>
          <a:lstStyle/>
          <a:p>
            <a:r>
              <a:rPr lang="en-US" sz="2400" dirty="0" smtClean="0">
                <a:solidFill>
                  <a:srgbClr val="FFFFFF"/>
                </a:solidFill>
              </a:rPr>
              <a:t>1976</a:t>
            </a:r>
            <a:r>
              <a:rPr lang="en-US" dirty="0" smtClean="0">
                <a:solidFill>
                  <a:srgbClr val="FFFFFF"/>
                </a:solidFill>
              </a:rPr>
              <a:t>  CRAY-1 – “super” computing</a:t>
            </a:r>
            <a:endParaRPr lang="en-US" dirty="0">
              <a:solidFill>
                <a:srgbClr val="FFFFFF"/>
              </a:solidFill>
            </a:endParaRPr>
          </a:p>
        </p:txBody>
      </p:sp>
    </p:spTree>
    <p:extLst>
      <p:ext uri="{BB962C8B-B14F-4D97-AF65-F5344CB8AC3E}">
        <p14:creationId xmlns:p14="http://schemas.microsoft.com/office/powerpoint/2010/main" val="290866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986"/>
            <a:ext cx="8229600" cy="944628"/>
          </a:xfrm>
        </p:spPr>
        <p:txBody>
          <a:bodyPr>
            <a:noAutofit/>
          </a:bodyPr>
          <a:lstStyle/>
          <a:p>
            <a:r>
              <a:rPr lang="en-US" sz="3200" dirty="0">
                <a:latin typeface="Powderfinger Type"/>
                <a:cs typeface="Powderfinger Type"/>
              </a:rPr>
              <a:t>The Computing Evolutionary Path</a:t>
            </a:r>
          </a:p>
        </p:txBody>
      </p:sp>
      <p:sp>
        <p:nvSpPr>
          <p:cNvPr id="5" name="TextBox 4"/>
          <p:cNvSpPr txBox="1"/>
          <p:nvPr/>
        </p:nvSpPr>
        <p:spPr>
          <a:xfrm>
            <a:off x="4149221" y="6310829"/>
            <a:ext cx="1420882" cy="369332"/>
          </a:xfrm>
          <a:prstGeom prst="rect">
            <a:avLst/>
          </a:prstGeom>
          <a:noFill/>
        </p:spPr>
        <p:txBody>
          <a:bodyPr wrap="none" rtlCol="0">
            <a:spAutoFit/>
          </a:bodyPr>
          <a:lstStyle/>
          <a:p>
            <a:r>
              <a:rPr lang="en-US" dirty="0" smtClean="0"/>
              <a:t>1976: Apple I</a:t>
            </a:r>
            <a:endParaRPr lang="en-US" dirty="0"/>
          </a:p>
        </p:txBody>
      </p:sp>
      <p:pic>
        <p:nvPicPr>
          <p:cNvPr id="6" name="Content Placeholder 5"/>
          <p:cNvPicPr>
            <a:picLocks noGrp="1" noChangeAspect="1"/>
          </p:cNvPicPr>
          <p:nvPr>
            <p:ph idx="1"/>
          </p:nvPr>
        </p:nvPicPr>
        <p:blipFill rotWithShape="1">
          <a:blip r:embed="rId2"/>
          <a:srcRect l="10333" t="8413" r="10525" b="8413"/>
          <a:stretch/>
        </p:blipFill>
        <p:spPr>
          <a:xfrm>
            <a:off x="-1581571" y="0"/>
            <a:ext cx="11273670" cy="7834189"/>
          </a:xfrm>
        </p:spPr>
      </p:pic>
      <p:sp>
        <p:nvSpPr>
          <p:cNvPr id="9" name="Title 1"/>
          <p:cNvSpPr txBox="1">
            <a:spLocks/>
          </p:cNvSpPr>
          <p:nvPr/>
        </p:nvSpPr>
        <p:spPr>
          <a:xfrm>
            <a:off x="2430018" y="213915"/>
            <a:ext cx="7577138" cy="562769"/>
          </a:xfrm>
          <a:prstGeom prst="rect">
            <a:avLst/>
          </a:prstGeom>
          <a:solidFill>
            <a:schemeClr val="accent1">
              <a:lumMod val="20000"/>
              <a:lumOff val="8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latin typeface="+mn-lt"/>
                <a:cs typeface="Powderfinger Type"/>
              </a:rPr>
              <a:t>But there was also the </a:t>
            </a:r>
            <a:r>
              <a:rPr lang="en-US" sz="3200" dirty="0">
                <a:latin typeface="+mn-lt"/>
                <a:cs typeface="Powderfinger Type"/>
              </a:rPr>
              <a:t>h</a:t>
            </a:r>
            <a:r>
              <a:rPr lang="en-US" sz="3200" dirty="0" smtClean="0">
                <a:latin typeface="+mn-lt"/>
                <a:cs typeface="Powderfinger Type"/>
              </a:rPr>
              <a:t>obbyist market</a:t>
            </a:r>
            <a:endParaRPr lang="en-US" sz="3200" dirty="0">
              <a:latin typeface="+mn-lt"/>
              <a:cs typeface="Powderfinger Type"/>
            </a:endParaRPr>
          </a:p>
        </p:txBody>
      </p:sp>
      <p:sp>
        <p:nvSpPr>
          <p:cNvPr id="11" name="TextBox 10"/>
          <p:cNvSpPr txBox="1"/>
          <p:nvPr/>
        </p:nvSpPr>
        <p:spPr>
          <a:xfrm>
            <a:off x="3775290" y="5849164"/>
            <a:ext cx="4886594" cy="461665"/>
          </a:xfrm>
          <a:prstGeom prst="rect">
            <a:avLst/>
          </a:prstGeom>
          <a:solidFill>
            <a:schemeClr val="accent1">
              <a:lumMod val="60000"/>
              <a:lumOff val="40000"/>
            </a:schemeClr>
          </a:solidFill>
        </p:spPr>
        <p:txBody>
          <a:bodyPr wrap="none" rtlCol="0">
            <a:spAutoFit/>
          </a:bodyPr>
          <a:lstStyle/>
          <a:p>
            <a:r>
              <a:rPr lang="en-US" sz="2400" smtClean="0">
                <a:solidFill>
                  <a:srgbClr val="FFFFFF"/>
                </a:solidFill>
              </a:rPr>
              <a:t>1976 </a:t>
            </a:r>
            <a:r>
              <a:rPr lang="en-US" sz="2400" dirty="0" smtClean="0">
                <a:solidFill>
                  <a:srgbClr val="FFFFFF"/>
                </a:solidFill>
              </a:rPr>
              <a:t>– Apple-1 “personal” computing</a:t>
            </a:r>
            <a:endParaRPr lang="en-US" dirty="0">
              <a:solidFill>
                <a:srgbClr val="FFFFFF"/>
              </a:solidFill>
            </a:endParaRPr>
          </a:p>
        </p:txBody>
      </p:sp>
    </p:spTree>
    <p:extLst>
      <p:ext uri="{BB962C8B-B14F-4D97-AF65-F5344CB8AC3E}">
        <p14:creationId xmlns:p14="http://schemas.microsoft.com/office/powerpoint/2010/main" val="9170731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2338</TotalTime>
  <Words>2250</Words>
  <Application>Microsoft Macintosh PowerPoint</Application>
  <PresentationFormat>On-screen Show (4:3)</PresentationFormat>
  <Paragraphs>276</Paragraphs>
  <Slides>56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AhnbergHand</vt:lpstr>
      <vt:lpstr>Calibri</vt:lpstr>
      <vt:lpstr>Calibri Light</vt:lpstr>
      <vt:lpstr>Courier</vt:lpstr>
      <vt:lpstr>Mangal</vt:lpstr>
      <vt:lpstr>Max's Handwritin</vt:lpstr>
      <vt:lpstr>Powderfinger Type</vt:lpstr>
      <vt:lpstr>Arial</vt:lpstr>
      <vt:lpstr>Office Theme</vt:lpstr>
      <vt:lpstr>Some thoughts on IoT</vt:lpstr>
      <vt:lpstr>PowerPoint Presentation</vt:lpstr>
      <vt:lpstr>PowerPoint Presentation</vt:lpstr>
      <vt:lpstr>PowerPoint Presentation</vt:lpstr>
      <vt:lpstr>PowerPoint Presentation</vt:lpstr>
      <vt:lpstr>Computers were esoteric high frontier research projects</vt:lpstr>
      <vt:lpstr>Then they became a “must have” business tool</vt:lpstr>
      <vt:lpstr>The Computing Evolutionary Path</vt:lpstr>
      <vt:lpstr>The Computing Evolutionary Path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“old” IoT </vt:lpstr>
      <vt:lpstr>This new IoT is just the old IoT with new chips!</vt:lpstr>
      <vt:lpstr>The New IoT is just the Same Old IoT</vt:lpstr>
      <vt:lpstr>The Hype</vt:lpstr>
      <vt:lpstr>IoT is …?</vt:lpstr>
      <vt:lpstr>Why now?</vt:lpstr>
      <vt:lpstr>Why now?</vt:lpstr>
      <vt:lpstr>Why now?</vt:lpstr>
      <vt:lpstr>Why now?</vt:lpstr>
      <vt:lpstr>Why now?</vt:lpstr>
      <vt:lpstr>The opportunities</vt:lpstr>
      <vt:lpstr>The Variety of Life</vt:lpstr>
      <vt:lpstr>The Tyranny of Economics</vt:lpstr>
      <vt:lpstr>Security</vt:lpstr>
      <vt:lpstr>Seen at NANOG 69…</vt:lpstr>
      <vt:lpstr>Security</vt:lpstr>
      <vt:lpstr>An Internet of Stupid Things</vt:lpstr>
      <vt:lpstr>An Internet of Stupid Things</vt:lpstr>
      <vt:lpstr>An Internet of Stupid Things</vt:lpstr>
      <vt:lpstr>The Internet of Stupid Things</vt:lpstr>
      <vt:lpstr>Who do you call when you’re a victim?</vt:lpstr>
      <vt:lpstr>Who do you call when you’re the attacker?</vt:lpstr>
      <vt:lpstr>A non-terminating blame game</vt:lpstr>
      <vt:lpstr>The Internet of Stupid Things</vt:lpstr>
      <vt:lpstr>Privacy</vt:lpstr>
      <vt:lpstr>Privacy</vt:lpstr>
      <vt:lpstr>Privacy</vt:lpstr>
      <vt:lpstr>Privacy</vt:lpstr>
      <vt:lpstr>How bad can it get?</vt:lpstr>
      <vt:lpstr>It’s a tough problem…</vt:lpstr>
      <vt:lpstr>But markets may not help either…</vt:lpstr>
      <vt:lpstr>Is this another of those massive challenges of our time?</vt:lpstr>
      <vt:lpstr>Some things we can’t tell yet</vt:lpstr>
      <vt:lpstr>Some things we can’t tell yet</vt:lpstr>
      <vt:lpstr>Some things we can’t tell yet</vt:lpstr>
      <vt:lpstr>There are some things we can count on…</vt:lpstr>
      <vt:lpstr>PowerPoint Presentation</vt:lpstr>
      <vt:lpstr>PowerPoint Presentation</vt:lpstr>
      <vt:lpstr>PowerPoint Presentation</vt:lpstr>
      <vt:lpstr>Thanks!</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IoT</dc:title>
  <dc:creator>Geoff Huston</dc:creator>
  <cp:lastModifiedBy>Geoff Huston</cp:lastModifiedBy>
  <cp:revision>83</cp:revision>
  <cp:lastPrinted>2017-11-29T05:00:35Z</cp:lastPrinted>
  <dcterms:created xsi:type="dcterms:W3CDTF">2017-01-12T22:00:01Z</dcterms:created>
  <dcterms:modified xsi:type="dcterms:W3CDTF">2017-11-29T05:21:33Z</dcterms:modified>
</cp:coreProperties>
</file>