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93" r:id="rId4"/>
    <p:sldId id="269" r:id="rId5"/>
    <p:sldId id="295" r:id="rId6"/>
    <p:sldId id="270" r:id="rId7"/>
    <p:sldId id="294" r:id="rId8"/>
    <p:sldId id="260" r:id="rId9"/>
    <p:sldId id="271" r:id="rId10"/>
    <p:sldId id="272" r:id="rId11"/>
    <p:sldId id="273" r:id="rId12"/>
    <p:sldId id="290" r:id="rId13"/>
    <p:sldId id="275" r:id="rId14"/>
    <p:sldId id="276" r:id="rId15"/>
    <p:sldId id="277" r:id="rId16"/>
    <p:sldId id="274" r:id="rId17"/>
    <p:sldId id="278" r:id="rId18"/>
    <p:sldId id="279" r:id="rId19"/>
    <p:sldId id="281" r:id="rId20"/>
    <p:sldId id="282" r:id="rId21"/>
    <p:sldId id="280" r:id="rId22"/>
    <p:sldId id="283" r:id="rId23"/>
    <p:sldId id="285" r:id="rId24"/>
    <p:sldId id="284" r:id="rId25"/>
    <p:sldId id="286" r:id="rId26"/>
    <p:sldId id="287" r:id="rId27"/>
    <p:sldId id="288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5"/>
    <p:restoredTop sz="94676"/>
  </p:normalViewPr>
  <p:slideViewPr>
    <p:cSldViewPr snapToGrid="0" snapToObjects="1">
      <p:cViewPr varScale="1">
        <p:scale>
          <a:sx n="173" d="100"/>
          <a:sy n="173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33C2-DE7C-B5C0-18C4-A029554D5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1EC35D-CE5C-CCF7-BCA0-2D6AF36C3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C5DAA-7D54-22A7-8A81-083A399D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5A732-5A2D-7C1D-2BFC-F8C60DBB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A48F0-B8FB-53E6-963D-2021936C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320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973A-0F9A-621C-57C2-A454B08B1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6A1ED-F16A-DC0F-3B30-2697E8A7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317DF-0AC3-0C89-27A3-95441A36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A9D71-4963-A53E-B151-A1084205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C586E-B04A-278D-2C4C-AD2686156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65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B493A7-E885-1CAF-6C06-4C4877B28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CA254-15A0-3035-3AB4-7DB414302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943BF-BF3A-AD50-9DBB-8495C82DD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53B33-3D2B-9E72-EDE7-1E7693AA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99148-D8BB-41EC-6366-2E54A1AB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35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EE02-0825-2D38-D8C4-99EA89EC1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-Type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AB01B-A7CC-ADD3-D891-2654E0FC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D0E64-8B3C-64FF-F0B4-676ABF17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75EFD-4388-B637-9757-69E928B3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49ADD-573C-F031-F6A6-CAA84059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58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3D90-0A2F-4E66-F4EB-F7E81365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6C86C-C6DA-067D-75B3-BD9F88139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E2F24-6AA2-CCBC-0931-5FFC2EF7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ED3CA-8521-5974-F269-C11472186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5DC53-6A81-07B7-259D-572732A9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2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FE5C-30ED-AA0A-1DBF-D0580368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BA898-BDDB-EA1C-569C-F90DDD030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07028-AA86-4D20-3C89-20F10045D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B34CE-459A-7094-2680-7153FA1B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8B9B0-1497-3B7E-0AB5-C5BA08EF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0310A-0D54-7BD8-6F7F-B4F0D3EA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963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5ED45-0A34-761C-F9BF-2BB1ECFC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DE058-951B-2F1A-FB96-46C602ED2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71E4A-FAE1-AB59-B96A-3220C9BC8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0EABB-4E12-62AB-B74A-466FD38DC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B47533-5850-3501-FB09-F35BAA15A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20DD7-29BE-4185-7FBA-E62BBF49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0B8E64-BE7A-BCC4-04EF-FE29B839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3306F9-87AB-5F2D-F5D2-C6E74C39D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122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399-FF23-9DD8-7BA4-B6DF26336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ACE5F-0467-5227-C612-A55174CE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5F6ED5-47B4-0C9A-88B3-3226D7CEF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EDF9E-0E38-E62C-50F0-B0054CE4D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81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F76D62-AEB6-9D2F-E403-126D3D4F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72A147-3C44-5893-B508-247E1D20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BCBA3-1E5C-AA0D-0C4B-18E5752D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77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E282-3F9D-64F4-43DE-27E002E4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E1104-BF66-D0F7-7FC2-9AFBB9D2A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3E75A-3921-FA4E-F229-8042F17D5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FCE07-A49E-A602-6037-011B8547D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0AB52-68D5-AA44-C38F-B5736981F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6D61B-9BC3-5283-504B-96946470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312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14F5-25AB-DE6A-03E6-576EE002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A96BC9-B1E6-89A0-1BA9-16512EC73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2404-AB4D-5BA2-D893-F3E50AE30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5E434-985C-1EB0-15F6-76CF6CFA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12CEF-6D00-D43B-CBFA-9CDFDF31B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3C734-43F4-332B-B19D-C51BB6E3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109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8BFCB-585B-A8FB-68EE-FD523A669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0C9EC-1BBD-1FE0-5E22-86FAB855B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DACDA-1AAA-709B-1A1E-1DA2F5AE9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4D0AE-A322-8840-B37F-D42F1E5D3DCA}" type="datetimeFigureOut">
              <a:rPr lang="en-AU" smtClean="0"/>
              <a:t>14/5/2022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46D9C-A5C9-7748-E9B9-3A980B209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096C8-2649-E8E3-4A70-A32F95C50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607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49B3-60CB-67A8-832B-413DA9F8E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The Path to </a:t>
            </a:r>
            <a:r>
              <a:rPr lang="en-AU" dirty="0" err="1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Resolverless</a:t>
            </a:r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 DNS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3DB530-7379-8F55-8566-4AED2ED8C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4207" y="4526949"/>
            <a:ext cx="9144000" cy="1655762"/>
          </a:xfrm>
        </p:spPr>
        <p:txBody>
          <a:bodyPr/>
          <a:lstStyle/>
          <a:p>
            <a:pPr algn="r"/>
            <a:r>
              <a:rPr lang="en-AU" dirty="0">
                <a:solidFill>
                  <a:schemeClr val="bg1">
                    <a:lumMod val="50000"/>
                  </a:schemeClr>
                </a:solidFill>
                <a:latin typeface="AhnbergHand" pitchFamily="2" charset="0"/>
              </a:rPr>
              <a:t>Geoff Huston AM</a:t>
            </a:r>
          </a:p>
          <a:p>
            <a:pPr algn="r"/>
            <a:r>
              <a:rPr lang="en-AU" dirty="0">
                <a:solidFill>
                  <a:schemeClr val="bg1">
                    <a:lumMod val="50000"/>
                  </a:schemeClr>
                </a:solidFill>
                <a:latin typeface="AhnbergHand" pitchFamily="2" charset="0"/>
              </a:rPr>
              <a:t>Chief Scientist, APNIC</a:t>
            </a:r>
          </a:p>
        </p:txBody>
      </p:sp>
    </p:spTree>
    <p:extLst>
      <p:ext uri="{BB962C8B-B14F-4D97-AF65-F5344CB8AC3E}">
        <p14:creationId xmlns:p14="http://schemas.microsoft.com/office/powerpoint/2010/main" val="700977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9117-FD5E-F31C-A204-42E155B2B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DNS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F6E1-536E-7623-22D9-D2690B85E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The response to the issues of DNS over UDP has been the development of DNS stub-to-recursive connections over encrypted transport sessions</a:t>
            </a:r>
          </a:p>
          <a:p>
            <a:pPr lvl="1"/>
            <a:r>
              <a:rPr lang="en-AU" b="1" dirty="0"/>
              <a:t>DNS over TLS </a:t>
            </a:r>
            <a:r>
              <a:rPr lang="en-AU" dirty="0"/>
              <a:t>(DoT) uses DNS over TCP over a persistent TLS session</a:t>
            </a:r>
          </a:p>
          <a:p>
            <a:pPr lvl="1"/>
            <a:r>
              <a:rPr lang="en-AU" b="1" dirty="0"/>
              <a:t>DNS over QUIC </a:t>
            </a:r>
            <a:r>
              <a:rPr lang="en-AU" dirty="0"/>
              <a:t>(</a:t>
            </a:r>
            <a:r>
              <a:rPr lang="en-AU" dirty="0" err="1"/>
              <a:t>DoQ</a:t>
            </a:r>
            <a:r>
              <a:rPr lang="en-AU" dirty="0"/>
              <a:t>) uses DNS over an encrypted QUIC transport session over UDP</a:t>
            </a:r>
          </a:p>
          <a:p>
            <a:pPr lvl="1"/>
            <a:r>
              <a:rPr lang="en-AU" b="1" dirty="0"/>
              <a:t>DNS over HTTPS </a:t>
            </a:r>
            <a:r>
              <a:rPr lang="en-AU" dirty="0"/>
              <a:t>(</a:t>
            </a:r>
            <a:r>
              <a:rPr lang="en-AU" dirty="0" err="1"/>
              <a:t>DoH</a:t>
            </a:r>
            <a:r>
              <a:rPr lang="en-AU" dirty="0"/>
              <a:t>) uses DNS over HTTP/3 (over QUIC) where supported, and DNS over HTTP/2 (over TLS) otherwise</a:t>
            </a:r>
          </a:p>
        </p:txBody>
      </p:sp>
    </p:spTree>
    <p:extLst>
      <p:ext uri="{BB962C8B-B14F-4D97-AF65-F5344CB8AC3E}">
        <p14:creationId xmlns:p14="http://schemas.microsoft.com/office/powerpoint/2010/main" val="3636397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D3BD5-B984-A308-D5AC-792CB45C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DoT/</a:t>
            </a:r>
            <a:r>
              <a:rPr lang="en-AU" dirty="0" err="1"/>
              <a:t>DoQ</a:t>
            </a:r>
            <a:r>
              <a:rPr lang="en-AU" dirty="0"/>
              <a:t>/</a:t>
            </a:r>
            <a:r>
              <a:rPr lang="en-AU" dirty="0" err="1"/>
              <a:t>DoH</a:t>
            </a:r>
            <a:r>
              <a:rPr lang="en-AU" dirty="0"/>
              <a:t>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86F84-4D16-2AD2-76FE-A777CA2DC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The stub resolver can authenticate the recursive resolver server identity</a:t>
            </a:r>
          </a:p>
          <a:p>
            <a:pPr lvl="1"/>
            <a:r>
              <a:rPr lang="en-AU" dirty="0"/>
              <a:t>Which mitigates various forms of session interception</a:t>
            </a:r>
          </a:p>
          <a:p>
            <a:r>
              <a:rPr lang="en-AU" dirty="0"/>
              <a:t>Session encryption</a:t>
            </a:r>
          </a:p>
          <a:p>
            <a:pPr lvl="1"/>
            <a:r>
              <a:rPr lang="en-AU" dirty="0"/>
              <a:t>Which mitigates various forms of payload tampering</a:t>
            </a:r>
          </a:p>
          <a:p>
            <a:r>
              <a:rPr lang="en-AU" dirty="0"/>
              <a:t>No Head of Line Blocking (in DNS over HTTPS/3, and </a:t>
            </a:r>
            <a:r>
              <a:rPr lang="en-AU" dirty="0" err="1"/>
              <a:t>DoQ</a:t>
            </a:r>
            <a:r>
              <a:rPr lang="en-AU" dirty="0"/>
              <a:t>)</a:t>
            </a:r>
          </a:p>
          <a:p>
            <a:r>
              <a:rPr lang="en-AU" dirty="0"/>
              <a:t>No UDP fragmentation and TCP failover issues</a:t>
            </a:r>
          </a:p>
          <a:p>
            <a:r>
              <a:rPr lang="en-AU" dirty="0"/>
              <a:t>Long-held stub/recursive sessions and TCPFO can amortise the encryption and session overheads over many queries</a:t>
            </a:r>
          </a:p>
          <a:p>
            <a:pPr lvl="1"/>
            <a:r>
              <a:rPr lang="en-AU" dirty="0"/>
              <a:t>Which means it’s not much different to UDP in terms of per query overheads</a:t>
            </a:r>
          </a:p>
        </p:txBody>
      </p:sp>
    </p:spTree>
    <p:extLst>
      <p:ext uri="{BB962C8B-B14F-4D97-AF65-F5344CB8AC3E}">
        <p14:creationId xmlns:p14="http://schemas.microsoft.com/office/powerpoint/2010/main" val="507692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0D6D-10C7-47D6-733C-2B02CBEAA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</a:t>
            </a:r>
            <a:r>
              <a:rPr lang="en-AU" dirty="0" err="1"/>
              <a:t>DoH</a:t>
            </a:r>
            <a:r>
              <a:rPr lang="en-AU" dirty="0"/>
              <a:t> in particular?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F0F47-14FC-1883-7B42-B8EA3D59B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/>
              <a:t>DoH</a:t>
            </a:r>
            <a:r>
              <a:rPr lang="en-AU" dirty="0"/>
              <a:t> is simply DNS queries and responses packaged with an HTTP header, so why bother? Why not just use DoT or </a:t>
            </a:r>
            <a:r>
              <a:rPr lang="en-AU" dirty="0" err="1"/>
              <a:t>DoQ</a:t>
            </a:r>
            <a:r>
              <a:rPr lang="en-AU" dirty="0"/>
              <a:t>?</a:t>
            </a:r>
          </a:p>
          <a:p>
            <a:pPr marL="457200" lvl="1" indent="0">
              <a:buNone/>
            </a:pPr>
            <a:r>
              <a:rPr lang="en-AU" dirty="0"/>
              <a:t>One view: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764B6D-3F74-7BF7-AED4-F278E5A64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938" y="2886702"/>
            <a:ext cx="6828440" cy="34251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813D44-E3ED-78F2-F83D-0FEC83B21CDF}"/>
              </a:ext>
            </a:extLst>
          </p:cNvPr>
          <p:cNvSpPr txBox="1"/>
          <p:nvPr/>
        </p:nvSpPr>
        <p:spPr>
          <a:xfrm>
            <a:off x="7157545" y="6486150"/>
            <a:ext cx="4936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Paul </a:t>
            </a:r>
            <a:r>
              <a:rPr lang="en-AU" dirty="0" err="1"/>
              <a:t>Vixie</a:t>
            </a:r>
            <a:r>
              <a:rPr lang="en-AU" dirty="0"/>
              <a:t>, DNS Wars: Episode IV, NANOG 85, 2019</a:t>
            </a:r>
          </a:p>
        </p:txBody>
      </p:sp>
    </p:spTree>
    <p:extLst>
      <p:ext uri="{BB962C8B-B14F-4D97-AF65-F5344CB8AC3E}">
        <p14:creationId xmlns:p14="http://schemas.microsoft.com/office/powerpoint/2010/main" val="978570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2069-1676-8FAC-92A6-18EDB34A8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</a:t>
            </a:r>
            <a:r>
              <a:rPr lang="en-AU" dirty="0" err="1"/>
              <a:t>DoH</a:t>
            </a:r>
            <a:r>
              <a:rPr lang="en-AU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0D419-9C93-4310-E74B-8655F573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err="1"/>
              <a:t>DoH</a:t>
            </a:r>
            <a:r>
              <a:rPr lang="en-AU" dirty="0"/>
              <a:t> is simply DNS queries and responses packaged with an HTTP header, so why bother? Why not just use DoT or </a:t>
            </a:r>
            <a:r>
              <a:rPr lang="en-AU" dirty="0" err="1"/>
              <a:t>DoQ</a:t>
            </a:r>
            <a:r>
              <a:rPr lang="en-AU" dirty="0"/>
              <a:t>?</a:t>
            </a:r>
          </a:p>
          <a:p>
            <a:r>
              <a:rPr lang="en-AU" dirty="0"/>
              <a:t>But maybe its more than a political project:</a:t>
            </a:r>
          </a:p>
          <a:p>
            <a:pPr lvl="1"/>
            <a:r>
              <a:rPr lang="en-AU" dirty="0"/>
              <a:t>Because it sits alongside all other HTTPS traffic on TCP port 443 (HTTP/2) and UDP port 443 (HTTP/3) and is harder for network level isolation of DNS traffic</a:t>
            </a:r>
          </a:p>
          <a:p>
            <a:pPr lvl="1"/>
            <a:r>
              <a:rPr lang="en-AU" dirty="0"/>
              <a:t>Because generic HTTP caching controls can be used to enable or disable the use of HTTP caching</a:t>
            </a:r>
          </a:p>
          <a:p>
            <a:pPr lvl="1"/>
            <a:r>
              <a:rPr lang="en-AU" dirty="0"/>
              <a:t>Because HTTP/2 and HTTP/3 includes support for reordering, parallelism, priority and header compression</a:t>
            </a:r>
          </a:p>
          <a:p>
            <a:pPr lvl="1"/>
            <a:r>
              <a:rPr lang="en-AU" dirty="0"/>
              <a:t>Because applications need not use the local stub DNS resolver and can direct </a:t>
            </a:r>
            <a:r>
              <a:rPr lang="en-AU" dirty="0" err="1"/>
              <a:t>DoH</a:t>
            </a:r>
            <a:r>
              <a:rPr lang="en-AU" dirty="0"/>
              <a:t> queries to a recursive resolver of its own choice</a:t>
            </a:r>
          </a:p>
          <a:p>
            <a:pPr lvl="1"/>
            <a:r>
              <a:rPr lang="en-AU" dirty="0"/>
              <a:t>Because HTTP/2 and HTTP/3 includes “Server Push”</a:t>
            </a:r>
          </a:p>
          <a:p>
            <a:pPr marL="457200" lvl="1" indent="0">
              <a:buNone/>
            </a:pPr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2769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BE731-A520-76BD-3197-E9A41407A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“Server Push”?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69250-130C-C559-753E-BA38B6FA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07368"/>
          </a:xfrm>
        </p:spPr>
        <p:txBody>
          <a:bodyPr/>
          <a:lstStyle/>
          <a:p>
            <a:r>
              <a:rPr lang="en-AU" dirty="0"/>
              <a:t>RFC 7540: </a:t>
            </a:r>
            <a:r>
              <a:rPr lang="en-AU" b="1" dirty="0"/>
              <a:t>Hypertext Transfer Protocol Version 2 (HTTP/2)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39B329-7C24-F2CD-E371-1C4084D4C9EA}"/>
              </a:ext>
            </a:extLst>
          </p:cNvPr>
          <p:cNvSpPr txBox="1"/>
          <p:nvPr/>
        </p:nvSpPr>
        <p:spPr>
          <a:xfrm>
            <a:off x="1411015" y="2773033"/>
            <a:ext cx="98455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Courier" pitchFamily="2" charset="0"/>
              </a:rPr>
              <a:t>8.2.  Server Push</a:t>
            </a:r>
          </a:p>
          <a:p>
            <a:endParaRPr lang="en-AU" dirty="0">
              <a:latin typeface="Courier" pitchFamily="2" charset="0"/>
            </a:endParaRPr>
          </a:p>
          <a:p>
            <a:r>
              <a:rPr lang="en-AU" dirty="0">
                <a:latin typeface="Courier" pitchFamily="2" charset="0"/>
              </a:rPr>
              <a:t>   HTTP/2 allows a server to pre-emptively send (or "push") responses</a:t>
            </a:r>
          </a:p>
          <a:p>
            <a:r>
              <a:rPr lang="en-AU" dirty="0">
                <a:latin typeface="Courier" pitchFamily="2" charset="0"/>
              </a:rPr>
              <a:t>   (along with corresponding "promised" requests) to a client in</a:t>
            </a:r>
          </a:p>
          <a:p>
            <a:r>
              <a:rPr lang="en-AU" dirty="0">
                <a:latin typeface="Courier" pitchFamily="2" charset="0"/>
              </a:rPr>
              <a:t>   association with a previous client-initiated request.  This can be</a:t>
            </a:r>
          </a:p>
          <a:p>
            <a:r>
              <a:rPr lang="en-AU" dirty="0">
                <a:latin typeface="Courier" pitchFamily="2" charset="0"/>
              </a:rPr>
              <a:t>   useful when the server knows the client will need to have those</a:t>
            </a:r>
          </a:p>
          <a:p>
            <a:r>
              <a:rPr lang="en-AU" dirty="0">
                <a:latin typeface="Courier" pitchFamily="2" charset="0"/>
              </a:rPr>
              <a:t>   responses available in order to fully process the response to the</a:t>
            </a:r>
          </a:p>
          <a:p>
            <a:r>
              <a:rPr lang="en-AU" dirty="0">
                <a:latin typeface="Courier" pitchFamily="2" charset="0"/>
              </a:rPr>
              <a:t>   original request.</a:t>
            </a:r>
          </a:p>
        </p:txBody>
      </p:sp>
    </p:spTree>
    <p:extLst>
      <p:ext uri="{BB962C8B-B14F-4D97-AF65-F5344CB8AC3E}">
        <p14:creationId xmlns:p14="http://schemas.microsoft.com/office/powerpoint/2010/main" val="974693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B0FC2-35B9-430F-99F0-22ECA9FD9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 in </a:t>
            </a:r>
            <a:r>
              <a:rPr lang="en-AU" dirty="0" err="1"/>
              <a:t>DoH</a:t>
            </a:r>
            <a:r>
              <a:rPr lang="en-AU" dirty="0"/>
              <a:t> this means…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5A1C16-9290-7CEB-F333-592DD3E5AD3D}"/>
              </a:ext>
            </a:extLst>
          </p:cNvPr>
          <p:cNvSpPr txBox="1"/>
          <p:nvPr/>
        </p:nvSpPr>
        <p:spPr>
          <a:xfrm>
            <a:off x="1411015" y="2773033"/>
            <a:ext cx="98455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Courier" pitchFamily="2" charset="0"/>
              </a:rPr>
              <a:t>8.2.  Server Push</a:t>
            </a:r>
          </a:p>
          <a:p>
            <a:endParaRPr lang="en-AU" dirty="0">
              <a:latin typeface="Courier" pitchFamily="2" charset="0"/>
            </a:endParaRPr>
          </a:p>
          <a:p>
            <a:r>
              <a:rPr lang="en-AU" dirty="0">
                <a:latin typeface="Courier" pitchFamily="2" charset="0"/>
              </a:rPr>
              <a:t>   HTTP/2 allows a server to pre-emptively send (or "push") responses</a:t>
            </a:r>
          </a:p>
          <a:p>
            <a:r>
              <a:rPr lang="en-AU" dirty="0">
                <a:latin typeface="Courier" pitchFamily="2" charset="0"/>
              </a:rPr>
              <a:t>   (along with corresponding "promised" requests) to a client in</a:t>
            </a:r>
          </a:p>
          <a:p>
            <a:r>
              <a:rPr lang="en-AU" dirty="0">
                <a:latin typeface="Courier" pitchFamily="2" charset="0"/>
              </a:rPr>
              <a:t>   association with a previous client-initiated request.  This can be</a:t>
            </a:r>
          </a:p>
          <a:p>
            <a:r>
              <a:rPr lang="en-AU" dirty="0">
                <a:latin typeface="Courier" pitchFamily="2" charset="0"/>
              </a:rPr>
              <a:t>   useful when the server knows the client will need to have those</a:t>
            </a:r>
          </a:p>
          <a:p>
            <a:r>
              <a:rPr lang="en-AU" dirty="0">
                <a:latin typeface="Courier" pitchFamily="2" charset="0"/>
              </a:rPr>
              <a:t>   responses available in order to fully process the response to the</a:t>
            </a:r>
          </a:p>
          <a:p>
            <a:r>
              <a:rPr lang="en-AU" dirty="0">
                <a:latin typeface="Courier" pitchFamily="2" charset="0"/>
              </a:rPr>
              <a:t>   original request.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1E344C90-A340-E875-B10D-5162FD5C9B4E}"/>
              </a:ext>
            </a:extLst>
          </p:cNvPr>
          <p:cNvSpPr/>
          <p:nvPr/>
        </p:nvSpPr>
        <p:spPr>
          <a:xfrm>
            <a:off x="9511862" y="3235173"/>
            <a:ext cx="220717" cy="443448"/>
          </a:xfrm>
          <a:custGeom>
            <a:avLst/>
            <a:gdLst>
              <a:gd name="connsiteX0" fmla="*/ 0 w 220717"/>
              <a:gd name="connsiteY0" fmla="*/ 443448 h 443448"/>
              <a:gd name="connsiteX1" fmla="*/ 126124 w 220717"/>
              <a:gd name="connsiteY1" fmla="*/ 2013 h 443448"/>
              <a:gd name="connsiteX2" fmla="*/ 42041 w 220717"/>
              <a:gd name="connsiteY2" fmla="*/ 285793 h 443448"/>
              <a:gd name="connsiteX3" fmla="*/ 220717 w 220717"/>
              <a:gd name="connsiteY3" fmla="*/ 432937 h 443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717" h="443448">
                <a:moveTo>
                  <a:pt x="0" y="443448"/>
                </a:moveTo>
                <a:cubicBezTo>
                  <a:pt x="59558" y="235868"/>
                  <a:pt x="119117" y="28289"/>
                  <a:pt x="126124" y="2013"/>
                </a:cubicBezTo>
                <a:cubicBezTo>
                  <a:pt x="133131" y="-24263"/>
                  <a:pt x="26276" y="213972"/>
                  <a:pt x="42041" y="285793"/>
                </a:cubicBezTo>
                <a:cubicBezTo>
                  <a:pt x="57807" y="357614"/>
                  <a:pt x="139262" y="395275"/>
                  <a:pt x="220717" y="43293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8002824D-ADCF-3179-6CBB-5FAFC13E733C}"/>
              </a:ext>
            </a:extLst>
          </p:cNvPr>
          <p:cNvSpPr/>
          <p:nvPr/>
        </p:nvSpPr>
        <p:spPr>
          <a:xfrm>
            <a:off x="6858000" y="3483747"/>
            <a:ext cx="220717" cy="443448"/>
          </a:xfrm>
          <a:custGeom>
            <a:avLst/>
            <a:gdLst>
              <a:gd name="connsiteX0" fmla="*/ 0 w 220717"/>
              <a:gd name="connsiteY0" fmla="*/ 443448 h 443448"/>
              <a:gd name="connsiteX1" fmla="*/ 126124 w 220717"/>
              <a:gd name="connsiteY1" fmla="*/ 2013 h 443448"/>
              <a:gd name="connsiteX2" fmla="*/ 42041 w 220717"/>
              <a:gd name="connsiteY2" fmla="*/ 285793 h 443448"/>
              <a:gd name="connsiteX3" fmla="*/ 220717 w 220717"/>
              <a:gd name="connsiteY3" fmla="*/ 432937 h 443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717" h="443448">
                <a:moveTo>
                  <a:pt x="0" y="443448"/>
                </a:moveTo>
                <a:cubicBezTo>
                  <a:pt x="59558" y="235868"/>
                  <a:pt x="119117" y="28289"/>
                  <a:pt x="126124" y="2013"/>
                </a:cubicBezTo>
                <a:cubicBezTo>
                  <a:pt x="133131" y="-24263"/>
                  <a:pt x="26276" y="213972"/>
                  <a:pt x="42041" y="285793"/>
                </a:cubicBezTo>
                <a:cubicBezTo>
                  <a:pt x="57807" y="357614"/>
                  <a:pt x="139262" y="395275"/>
                  <a:pt x="220717" y="43293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68D072-062B-1E95-8741-BCB3AC2F1E2C}"/>
              </a:ext>
            </a:extLst>
          </p:cNvPr>
          <p:cNvSpPr txBox="1"/>
          <p:nvPr/>
        </p:nvSpPr>
        <p:spPr>
          <a:xfrm>
            <a:off x="9245354" y="294289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>
                <a:solidFill>
                  <a:srgbClr val="FF0000"/>
                </a:solidFill>
                <a:latin typeface="AhnbergHand" pitchFamily="2" charset="0"/>
              </a:rPr>
              <a:t>DNS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B001F7-4B76-C152-5E59-EC6D1737F4CB}"/>
              </a:ext>
            </a:extLst>
          </p:cNvPr>
          <p:cNvSpPr txBox="1"/>
          <p:nvPr/>
        </p:nvSpPr>
        <p:spPr>
          <a:xfrm>
            <a:off x="6701851" y="3050507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>
                <a:solidFill>
                  <a:srgbClr val="FF0000"/>
                </a:solidFill>
                <a:latin typeface="AhnbergHand" pitchFamily="2" charset="0"/>
              </a:rPr>
              <a:t>DNS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D31A831-A849-340C-E352-7DD40938907A}"/>
              </a:ext>
            </a:extLst>
          </p:cNvPr>
          <p:cNvSpPr/>
          <p:nvPr/>
        </p:nvSpPr>
        <p:spPr>
          <a:xfrm>
            <a:off x="10578662" y="4034806"/>
            <a:ext cx="220717" cy="443448"/>
          </a:xfrm>
          <a:custGeom>
            <a:avLst/>
            <a:gdLst>
              <a:gd name="connsiteX0" fmla="*/ 0 w 220717"/>
              <a:gd name="connsiteY0" fmla="*/ 443448 h 443448"/>
              <a:gd name="connsiteX1" fmla="*/ 126124 w 220717"/>
              <a:gd name="connsiteY1" fmla="*/ 2013 h 443448"/>
              <a:gd name="connsiteX2" fmla="*/ 42041 w 220717"/>
              <a:gd name="connsiteY2" fmla="*/ 285793 h 443448"/>
              <a:gd name="connsiteX3" fmla="*/ 220717 w 220717"/>
              <a:gd name="connsiteY3" fmla="*/ 432937 h 443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717" h="443448">
                <a:moveTo>
                  <a:pt x="0" y="443448"/>
                </a:moveTo>
                <a:cubicBezTo>
                  <a:pt x="59558" y="235868"/>
                  <a:pt x="119117" y="28289"/>
                  <a:pt x="126124" y="2013"/>
                </a:cubicBezTo>
                <a:cubicBezTo>
                  <a:pt x="133131" y="-24263"/>
                  <a:pt x="26276" y="213972"/>
                  <a:pt x="42041" y="285793"/>
                </a:cubicBezTo>
                <a:cubicBezTo>
                  <a:pt x="57807" y="357614"/>
                  <a:pt x="139262" y="395275"/>
                  <a:pt x="220717" y="43293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284D9B-11CA-2A1C-4DA8-67ECE98498CC}"/>
              </a:ext>
            </a:extLst>
          </p:cNvPr>
          <p:cNvSpPr txBox="1"/>
          <p:nvPr/>
        </p:nvSpPr>
        <p:spPr>
          <a:xfrm>
            <a:off x="10312154" y="3742529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>
                <a:solidFill>
                  <a:srgbClr val="FF0000"/>
                </a:solidFill>
                <a:latin typeface="AhnbergHand" pitchFamily="2" charset="0"/>
              </a:rPr>
              <a:t>DNS</a:t>
            </a:r>
          </a:p>
        </p:txBody>
      </p:sp>
    </p:spTree>
    <p:extLst>
      <p:ext uri="{BB962C8B-B14F-4D97-AF65-F5344CB8AC3E}">
        <p14:creationId xmlns:p14="http://schemas.microsoft.com/office/powerpoint/2010/main" val="1541823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15262-76B4-AFE0-DC44-2E7791432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about HTTP/3?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B57C6-0D85-145F-8927-8553C097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3285"/>
          </a:xfrm>
        </p:spPr>
        <p:txBody>
          <a:bodyPr/>
          <a:lstStyle/>
          <a:p>
            <a:r>
              <a:rPr lang="en-AU" dirty="0"/>
              <a:t>Yes – </a:t>
            </a:r>
            <a:r>
              <a:rPr lang="en-AU" b="1" dirty="0"/>
              <a:t>draft-</a:t>
            </a:r>
            <a:r>
              <a:rPr lang="en-AU" b="1" dirty="0" err="1"/>
              <a:t>ietf</a:t>
            </a:r>
            <a:r>
              <a:rPr lang="en-AU" b="1" dirty="0"/>
              <a:t>-</a:t>
            </a:r>
            <a:r>
              <a:rPr lang="en-AU" b="1" dirty="0" err="1"/>
              <a:t>quic</a:t>
            </a:r>
            <a:r>
              <a:rPr lang="en-AU" b="1" dirty="0"/>
              <a:t>-http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431A5C-7535-2036-E7D3-5D2BF7E62A0C}"/>
              </a:ext>
            </a:extLst>
          </p:cNvPr>
          <p:cNvSpPr txBox="1"/>
          <p:nvPr/>
        </p:nvSpPr>
        <p:spPr>
          <a:xfrm>
            <a:off x="1566041" y="3005958"/>
            <a:ext cx="101214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Courier" pitchFamily="2" charset="0"/>
              </a:rPr>
              <a:t>4.4.  Server Push</a:t>
            </a:r>
          </a:p>
          <a:p>
            <a:endParaRPr lang="en-AU" dirty="0">
              <a:latin typeface="Courier" pitchFamily="2" charset="0"/>
            </a:endParaRPr>
          </a:p>
          <a:p>
            <a:r>
              <a:rPr lang="en-AU" dirty="0">
                <a:latin typeface="Courier" pitchFamily="2" charset="0"/>
              </a:rPr>
              <a:t>   Server push is an interaction mode that permits a server to push a</a:t>
            </a:r>
          </a:p>
          <a:p>
            <a:r>
              <a:rPr lang="en-AU" dirty="0">
                <a:latin typeface="Courier" pitchFamily="2" charset="0"/>
              </a:rPr>
              <a:t>   request-response exchange to a client in anticipation of the client</a:t>
            </a:r>
          </a:p>
          <a:p>
            <a:r>
              <a:rPr lang="en-AU" dirty="0">
                <a:latin typeface="Courier" pitchFamily="2" charset="0"/>
              </a:rPr>
              <a:t>   making the indicated request.  This trades off network usage against</a:t>
            </a:r>
          </a:p>
          <a:p>
            <a:r>
              <a:rPr lang="en-AU" dirty="0">
                <a:latin typeface="Courier" pitchFamily="2" charset="0"/>
              </a:rPr>
              <a:t>   a potential latency gain.  HTTP/3 server push is similar to what is</a:t>
            </a:r>
          </a:p>
          <a:p>
            <a:r>
              <a:rPr lang="en-AU" dirty="0">
                <a:latin typeface="Courier" pitchFamily="2" charset="0"/>
              </a:rPr>
              <a:t>   described in Section 8.2 of [HTTP2], but uses different mechanisms.</a:t>
            </a:r>
          </a:p>
          <a:p>
            <a:endParaRPr lang="en-AU" dirty="0">
              <a:latin typeface="Courier" pitchFamily="2" charset="0"/>
            </a:endParaRPr>
          </a:p>
          <a:p>
            <a:r>
              <a:rPr lang="en-AU" dirty="0">
                <a:latin typeface="Courier" pitchFamily="2" charset="0"/>
              </a:rPr>
              <a:t>   Each server push is assigned a unique Push ID by the server.  The</a:t>
            </a:r>
          </a:p>
          <a:p>
            <a:r>
              <a:rPr lang="en-AU" dirty="0">
                <a:latin typeface="Courier" pitchFamily="2" charset="0"/>
              </a:rPr>
              <a:t>   Push ID is used to refer to the push in various contexts throughout</a:t>
            </a:r>
          </a:p>
          <a:p>
            <a:r>
              <a:rPr lang="en-AU" dirty="0">
                <a:latin typeface="Courier" pitchFamily="2" charset="0"/>
              </a:rPr>
              <a:t>   the lifetime of the HTTP/3 connection.</a:t>
            </a:r>
          </a:p>
        </p:txBody>
      </p:sp>
    </p:spTree>
    <p:extLst>
      <p:ext uri="{BB962C8B-B14F-4D97-AF65-F5344CB8AC3E}">
        <p14:creationId xmlns:p14="http://schemas.microsoft.com/office/powerpoint/2010/main" val="2129547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DB2F-1EA2-A6A0-0F92-1741691DC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 this means…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E990C-9E2C-6A2C-040E-9BB198CD6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When a server sends a response to an HTTP request it can also push unrequested DNS responses </a:t>
            </a:r>
          </a:p>
          <a:p>
            <a:r>
              <a:rPr lang="en-AU" dirty="0"/>
              <a:t>This allows the user application to use these DNS resolution outcomes immediately and bypass DNS resolution delays</a:t>
            </a:r>
          </a:p>
          <a:p>
            <a:pPr lvl="1"/>
            <a:r>
              <a:rPr lang="en-AU" dirty="0"/>
              <a:t>It’s faster</a:t>
            </a:r>
          </a:p>
          <a:p>
            <a:r>
              <a:rPr lang="en-AU" dirty="0"/>
              <a:t>The user is not making these resolution queries, and is not generating meta data within the DNS</a:t>
            </a:r>
          </a:p>
          <a:p>
            <a:pPr lvl="1"/>
            <a:r>
              <a:rPr lang="en-AU" dirty="0"/>
              <a:t>It has some privacy benefits</a:t>
            </a:r>
          </a:p>
        </p:txBody>
      </p:sp>
    </p:spTree>
    <p:extLst>
      <p:ext uri="{BB962C8B-B14F-4D97-AF65-F5344CB8AC3E}">
        <p14:creationId xmlns:p14="http://schemas.microsoft.com/office/powerpoint/2010/main" val="2944719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B38DC-F6D2-306A-8A5A-9906AC4C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51F86-EAE6-C217-5B1C-8B361A837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How do you know that the server is pushing the “truth” when it provides these DNS answers?</a:t>
            </a:r>
          </a:p>
          <a:p>
            <a:r>
              <a:rPr lang="en-AU" dirty="0"/>
              <a:t>The secure transport means that tampering is challenging, but the user should still validate these responses (assuming that they are DNSSEC-signed in the DNS)</a:t>
            </a:r>
          </a:p>
          <a:p>
            <a:r>
              <a:rPr lang="en-AU" dirty="0"/>
              <a:t>Which would mean that the user still has to chase down the DNSSEC validation chain, and most of the the original speedup advantages are lost</a:t>
            </a:r>
          </a:p>
          <a:p>
            <a:r>
              <a:rPr lang="en-AU" dirty="0"/>
              <a:t>Or maybe not…</a:t>
            </a:r>
          </a:p>
          <a:p>
            <a:pPr lvl="1"/>
            <a:r>
              <a:rPr lang="en-AU" dirty="0"/>
              <a:t>The server could also push the collection of DNSSEC validation responses to the client </a:t>
            </a:r>
          </a:p>
          <a:p>
            <a:pPr lvl="1"/>
            <a:r>
              <a:rPr lang="en-AU" dirty="0"/>
              <a:t>The server could also repackage these responses into a RFC7901 EDNS0 Chain Response, attached to the original response</a:t>
            </a:r>
          </a:p>
        </p:txBody>
      </p:sp>
    </p:spTree>
    <p:extLst>
      <p:ext uri="{BB962C8B-B14F-4D97-AF65-F5344CB8AC3E}">
        <p14:creationId xmlns:p14="http://schemas.microsoft.com/office/powerpoint/2010/main" val="2999238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63E4-93F0-7D21-F8CF-44B942A8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DNSSEC-Validated DNS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9C4E5-26A1-AA6B-21B7-B303AAF07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DNSSEC validation provides the user with assurance that the data is:</a:t>
            </a:r>
          </a:p>
          <a:p>
            <a:pPr lvl="1"/>
            <a:r>
              <a:rPr lang="en-AU" dirty="0"/>
              <a:t>Authentic</a:t>
            </a:r>
          </a:p>
          <a:p>
            <a:pPr lvl="1"/>
            <a:r>
              <a:rPr lang="en-AU" dirty="0"/>
              <a:t>Current</a:t>
            </a:r>
          </a:p>
          <a:p>
            <a:pPr lvl="1"/>
            <a:r>
              <a:rPr lang="en-AU" dirty="0"/>
              <a:t>Complete (for each </a:t>
            </a:r>
            <a:r>
              <a:rPr lang="en-AU" dirty="0" err="1"/>
              <a:t>RRType</a:t>
            </a:r>
            <a:r>
              <a:rPr lang="en-AU" dirty="0"/>
              <a:t>)</a:t>
            </a:r>
          </a:p>
          <a:p>
            <a:r>
              <a:rPr lang="en-AU" dirty="0"/>
              <a:t>If that’s the case then why does it matter how the stub learned the data?</a:t>
            </a:r>
          </a:p>
          <a:p>
            <a:pPr lvl="1"/>
            <a:r>
              <a:rPr lang="en-AU" dirty="0"/>
              <a:t>It could be a DNS query / response transaction</a:t>
            </a:r>
          </a:p>
          <a:p>
            <a:pPr lvl="1"/>
            <a:r>
              <a:rPr lang="en-AU" dirty="0"/>
              <a:t>It could be via a server push over </a:t>
            </a:r>
            <a:r>
              <a:rPr lang="en-AU" dirty="0" err="1"/>
              <a:t>DoH</a:t>
            </a:r>
            <a:endParaRPr lang="en-AU" dirty="0"/>
          </a:p>
          <a:p>
            <a:r>
              <a:rPr lang="en-AU" dirty="0"/>
              <a:t>DNSSEC validation is providing the assurance that the data is usable</a:t>
            </a:r>
          </a:p>
        </p:txBody>
      </p:sp>
    </p:spTree>
    <p:extLst>
      <p:ext uri="{BB962C8B-B14F-4D97-AF65-F5344CB8AC3E}">
        <p14:creationId xmlns:p14="http://schemas.microsoft.com/office/powerpoint/2010/main" val="60961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258816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3699062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2169363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3900194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2432415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70C0"/>
                </a:solidFill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23378" y="39895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5542007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FF0000"/>
                </a:solidFill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4022818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096000" y="5590787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277F018E-1365-4995-818F-2301826E2408}"/>
              </a:ext>
            </a:extLst>
          </p:cNvPr>
          <p:cNvSpPr/>
          <p:nvPr/>
        </p:nvSpPr>
        <p:spPr>
          <a:xfrm>
            <a:off x="4382732" y="4445876"/>
            <a:ext cx="336413" cy="788276"/>
          </a:xfrm>
          <a:custGeom>
            <a:avLst/>
            <a:gdLst>
              <a:gd name="connsiteX0" fmla="*/ 147227 w 336413"/>
              <a:gd name="connsiteY0" fmla="*/ 788276 h 788276"/>
              <a:gd name="connsiteX1" fmla="*/ 126206 w 336413"/>
              <a:gd name="connsiteY1" fmla="*/ 147145 h 788276"/>
              <a:gd name="connsiteX2" fmla="*/ 126206 w 336413"/>
              <a:gd name="connsiteY2" fmla="*/ 31531 h 788276"/>
              <a:gd name="connsiteX3" fmla="*/ 82 w 336413"/>
              <a:gd name="connsiteY3" fmla="*/ 231227 h 788276"/>
              <a:gd name="connsiteX4" fmla="*/ 147227 w 336413"/>
              <a:gd name="connsiteY4" fmla="*/ 0 h 788276"/>
              <a:gd name="connsiteX5" fmla="*/ 336413 w 336413"/>
              <a:gd name="connsiteY5" fmla="*/ 231227 h 78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413" h="788276">
                <a:moveTo>
                  <a:pt x="147227" y="788276"/>
                </a:moveTo>
                <a:cubicBezTo>
                  <a:pt x="138468" y="530772"/>
                  <a:pt x="129709" y="273269"/>
                  <a:pt x="126206" y="147145"/>
                </a:cubicBezTo>
                <a:cubicBezTo>
                  <a:pt x="122703" y="21021"/>
                  <a:pt x="147227" y="17517"/>
                  <a:pt x="126206" y="31531"/>
                </a:cubicBezTo>
                <a:cubicBezTo>
                  <a:pt x="105185" y="45545"/>
                  <a:pt x="-3421" y="236482"/>
                  <a:pt x="82" y="231227"/>
                </a:cubicBezTo>
                <a:cubicBezTo>
                  <a:pt x="3585" y="225972"/>
                  <a:pt x="91172" y="0"/>
                  <a:pt x="147227" y="0"/>
                </a:cubicBezTo>
                <a:cubicBezTo>
                  <a:pt x="203282" y="0"/>
                  <a:pt x="269847" y="115613"/>
                  <a:pt x="336413" y="23122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00C89765-BAEE-B3B5-D3E5-2EE23C7370C0}"/>
              </a:ext>
            </a:extLst>
          </p:cNvPr>
          <p:cNvSpPr/>
          <p:nvPr/>
        </p:nvSpPr>
        <p:spPr>
          <a:xfrm>
            <a:off x="4330262" y="2879607"/>
            <a:ext cx="231228" cy="620338"/>
          </a:xfrm>
          <a:custGeom>
            <a:avLst/>
            <a:gdLst>
              <a:gd name="connsiteX0" fmla="*/ 105104 w 231228"/>
              <a:gd name="connsiteY0" fmla="*/ 620338 h 620338"/>
              <a:gd name="connsiteX1" fmla="*/ 84083 w 231228"/>
              <a:gd name="connsiteY1" fmla="*/ 52779 h 620338"/>
              <a:gd name="connsiteX2" fmla="*/ 0 w 231228"/>
              <a:gd name="connsiteY2" fmla="*/ 199924 h 620338"/>
              <a:gd name="connsiteX3" fmla="*/ 84083 w 231228"/>
              <a:gd name="connsiteY3" fmla="*/ 227 h 620338"/>
              <a:gd name="connsiteX4" fmla="*/ 231228 w 231228"/>
              <a:gd name="connsiteY4" fmla="*/ 168393 h 62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228" h="620338">
                <a:moveTo>
                  <a:pt x="105104" y="620338"/>
                </a:moveTo>
                <a:cubicBezTo>
                  <a:pt x="103352" y="371593"/>
                  <a:pt x="101600" y="122848"/>
                  <a:pt x="84083" y="52779"/>
                </a:cubicBezTo>
                <a:cubicBezTo>
                  <a:pt x="66566" y="-17290"/>
                  <a:pt x="0" y="208683"/>
                  <a:pt x="0" y="199924"/>
                </a:cubicBezTo>
                <a:cubicBezTo>
                  <a:pt x="0" y="191165"/>
                  <a:pt x="45545" y="5482"/>
                  <a:pt x="84083" y="227"/>
                </a:cubicBezTo>
                <a:cubicBezTo>
                  <a:pt x="122621" y="-5028"/>
                  <a:pt x="176924" y="81682"/>
                  <a:pt x="231228" y="168393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5633490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429000"/>
            <a:ext cx="6232635" cy="120790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913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FA338-8EDB-EA99-06C7-6C40C04BA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if the DNS response is unsigned?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E48E6-0B69-12C9-622E-21D847133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Er, um, er…</a:t>
            </a:r>
          </a:p>
          <a:p>
            <a:r>
              <a:rPr lang="en-AU" dirty="0"/>
              <a:t>It’s probably best to discard it!</a:t>
            </a:r>
          </a:p>
          <a:p>
            <a:pPr lvl="1"/>
            <a:r>
              <a:rPr lang="en-AU" dirty="0"/>
              <a:t>You have no idea how the server obtained the DNS data in the first place</a:t>
            </a:r>
          </a:p>
          <a:p>
            <a:pPr lvl="1"/>
            <a:r>
              <a:rPr lang="en-AU" dirty="0"/>
              <a:t>You don’t know how current the data is</a:t>
            </a:r>
          </a:p>
          <a:p>
            <a:pPr lvl="1"/>
            <a:r>
              <a:rPr lang="en-AU" dirty="0"/>
              <a:t>You really don’t know if the server is trying to deceive you</a:t>
            </a:r>
          </a:p>
          <a:p>
            <a:pPr lvl="1"/>
            <a:r>
              <a:rPr lang="en-AU" dirty="0"/>
              <a:t>And you have no idea who you are implicitly trusting if you use the data</a:t>
            </a:r>
          </a:p>
        </p:txBody>
      </p:sp>
    </p:spTree>
    <p:extLst>
      <p:ext uri="{BB962C8B-B14F-4D97-AF65-F5344CB8AC3E}">
        <p14:creationId xmlns:p14="http://schemas.microsoft.com/office/powerpoint/2010/main" val="3372690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84BFD-8156-C48D-F5D7-8EE470332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can we say about </a:t>
            </a:r>
            <a:r>
              <a:rPr lang="en-AU" dirty="0" err="1"/>
              <a:t>Resolverless</a:t>
            </a:r>
            <a:r>
              <a:rPr lang="en-AU" dirty="0"/>
              <a:t> DNS?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DB786-2B09-4859-C241-627D2DB5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gives HTTP-based applications and services far more control over the quality of the user experience</a:t>
            </a:r>
          </a:p>
          <a:p>
            <a:pPr lvl="1"/>
            <a:r>
              <a:rPr lang="en-AU" dirty="0"/>
              <a:t>It allows the server to pre-provision the client with DNS data that is likely to be useful in the context of the application</a:t>
            </a:r>
          </a:p>
          <a:p>
            <a:pPr lvl="1"/>
            <a:r>
              <a:rPr lang="en-AU" dirty="0"/>
              <a:t>It allows the client side application to perform rapid DNSSEC validation without relying on stub resolver capabilities and settings</a:t>
            </a:r>
          </a:p>
          <a:p>
            <a:pPr lvl="1"/>
            <a:r>
              <a:rPr lang="en-AU" dirty="0"/>
              <a:t>It can replace UDP-based timers, query retries, fragmentation and TCP switching with server-to-client provision</a:t>
            </a:r>
          </a:p>
          <a:p>
            <a:pPr lvl="1"/>
            <a:r>
              <a:rPr lang="en-AU" dirty="0"/>
              <a:t>It operates over a secured connection with an authenticated server</a:t>
            </a:r>
          </a:p>
          <a:p>
            <a:pPr lvl="1"/>
            <a:endParaRPr lang="en-AU" dirty="0"/>
          </a:p>
          <a:p>
            <a:r>
              <a:rPr lang="en-AU" dirty="0"/>
              <a:t>As long as the DNS data is DNSSEC-signed</a:t>
            </a:r>
          </a:p>
        </p:txBody>
      </p:sp>
    </p:spTree>
    <p:extLst>
      <p:ext uri="{BB962C8B-B14F-4D97-AF65-F5344CB8AC3E}">
        <p14:creationId xmlns:p14="http://schemas.microsoft.com/office/powerpoint/2010/main" val="1778631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766E4-D645-784A-5778-2EC6EA1E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about unsigned DNS data?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09475-81D4-25A1-EFB9-39EDE249C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Forget it!</a:t>
            </a:r>
          </a:p>
          <a:p>
            <a:r>
              <a:rPr lang="en-AU" dirty="0" err="1"/>
              <a:t>Resolverless</a:t>
            </a:r>
            <a:r>
              <a:rPr lang="en-AU" dirty="0"/>
              <a:t> DNS responses of unsigned DNS data just opens up more potential vulnerabilities with little in the way of reasonable mitigation</a:t>
            </a:r>
          </a:p>
        </p:txBody>
      </p:sp>
    </p:spTree>
    <p:extLst>
      <p:ext uri="{BB962C8B-B14F-4D97-AF65-F5344CB8AC3E}">
        <p14:creationId xmlns:p14="http://schemas.microsoft.com/office/powerpoint/2010/main" val="1967130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D297-6FFF-A35F-0849-A14F76716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Where is this leading?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12E93-1CF8-4633-F96C-DE376BFB8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The changing economics of the Internet</a:t>
            </a:r>
          </a:p>
          <a:p>
            <a:pPr lvl="1"/>
            <a:r>
              <a:rPr lang="en-AU" dirty="0"/>
              <a:t>The shift to advertiser-funded content and service has sucked the revenue base from access and common infrastructure</a:t>
            </a:r>
          </a:p>
          <a:p>
            <a:pPr lvl="1"/>
            <a:r>
              <a:rPr lang="en-AU" dirty="0"/>
              <a:t>Internet infrastructure is a commodity-based activity which resists innovation</a:t>
            </a:r>
          </a:p>
          <a:p>
            <a:pPr lvl="1"/>
            <a:r>
              <a:rPr lang="en-AU" dirty="0"/>
              <a:t>The incentives to innovate lie in the application and service layers</a:t>
            </a:r>
          </a:p>
          <a:p>
            <a:pPr lvl="1"/>
            <a:r>
              <a:rPr lang="en-AU" dirty="0"/>
              <a:t>Infrastructure is under continued pressure to achieve further efficiencies and there is a consequent pressure to scale up  and centralise</a:t>
            </a:r>
          </a:p>
          <a:p>
            <a:pPr marL="0" indent="0">
              <a:buNone/>
            </a:pPr>
            <a:r>
              <a:rPr lang="en-AU" dirty="0"/>
              <a:t>The DNS is caught up in this, and innovation in the DNS is extremely challenging to get adoption these days</a:t>
            </a:r>
          </a:p>
          <a:p>
            <a:pPr marL="0" indent="0">
              <a:buNone/>
            </a:pPr>
            <a:r>
              <a:rPr lang="en-AU" dirty="0"/>
              <a:t>Does </a:t>
            </a:r>
            <a:r>
              <a:rPr lang="en-AU" dirty="0" err="1"/>
              <a:t>Resolverless</a:t>
            </a:r>
            <a:r>
              <a:rPr lang="en-AU" dirty="0"/>
              <a:t> DNS have a chance?</a:t>
            </a:r>
          </a:p>
        </p:txBody>
      </p:sp>
    </p:spTree>
    <p:extLst>
      <p:ext uri="{BB962C8B-B14F-4D97-AF65-F5344CB8AC3E}">
        <p14:creationId xmlns:p14="http://schemas.microsoft.com/office/powerpoint/2010/main" val="3250855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D15C-597F-AB79-6F32-EBDAF68C2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Is there a role for </a:t>
            </a:r>
            <a:r>
              <a:rPr lang="en-AU" dirty="0" err="1"/>
              <a:t>Resolverless</a:t>
            </a:r>
            <a:r>
              <a:rPr lang="en-AU" dirty="0"/>
              <a:t> DNS?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D6142-8227-6731-33EB-5045C515E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dirty="0"/>
              <a:t>Perhaps</a:t>
            </a:r>
          </a:p>
          <a:p>
            <a:r>
              <a:rPr lang="en-AU" dirty="0"/>
              <a:t>But I would suggest it necessarily assumes DNSSEC</a:t>
            </a:r>
          </a:p>
          <a:p>
            <a:r>
              <a:rPr lang="en-AU" dirty="0"/>
              <a:t>Which, at present, is a tough assumption</a:t>
            </a:r>
          </a:p>
          <a:p>
            <a:pPr lvl="1"/>
            <a:r>
              <a:rPr lang="en-AU" dirty="0"/>
              <a:t>Because few zones are signed</a:t>
            </a:r>
          </a:p>
          <a:p>
            <a:pPr lvl="2"/>
            <a:r>
              <a:rPr lang="en-AU" dirty="0"/>
              <a:t>Because DNSSEC signatures tend to create larger responses, which is a problem in UDP DNS</a:t>
            </a:r>
          </a:p>
          <a:p>
            <a:pPr lvl="2"/>
            <a:r>
              <a:rPr lang="en-AU" dirty="0"/>
              <a:t>Because advanced zone signing a zone is infeasible for very large zones</a:t>
            </a:r>
          </a:p>
          <a:p>
            <a:pPr lvl="2"/>
            <a:r>
              <a:rPr lang="en-AU" dirty="0"/>
              <a:t>And signing on the fly can be fragile </a:t>
            </a:r>
          </a:p>
          <a:p>
            <a:pPr lvl="2"/>
            <a:r>
              <a:rPr lang="en-AU" dirty="0"/>
              <a:t>In summary, few zones are DNSSEC are signed is because its unreliable and expensive and the benefits do not seem to offset against the additional risks</a:t>
            </a:r>
          </a:p>
          <a:p>
            <a:pPr lvl="1"/>
            <a:r>
              <a:rPr lang="en-AU" dirty="0"/>
              <a:t>And few resolvers validate</a:t>
            </a:r>
          </a:p>
          <a:p>
            <a:pPr lvl="2"/>
            <a:r>
              <a:rPr lang="en-AU" dirty="0"/>
              <a:t>Because it takes time</a:t>
            </a:r>
          </a:p>
          <a:p>
            <a:pPr lvl="2"/>
            <a:r>
              <a:rPr lang="en-AU" dirty="0"/>
              <a:t>And stresses out UDP DNS</a:t>
            </a:r>
          </a:p>
        </p:txBody>
      </p:sp>
    </p:spTree>
    <p:extLst>
      <p:ext uri="{BB962C8B-B14F-4D97-AF65-F5344CB8AC3E}">
        <p14:creationId xmlns:p14="http://schemas.microsoft.com/office/powerpoint/2010/main" val="2080648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402A-0E90-D42E-3EA6-F178F0443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if we could dream?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903D6-9995-F02C-E49E-7BBB6155F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So far we’ve thought of the DNS as a constant</a:t>
            </a:r>
          </a:p>
          <a:p>
            <a:pPr lvl="1"/>
            <a:r>
              <a:rPr lang="en-AU" dirty="0"/>
              <a:t>It’s the same answer whether its delivered over UDP, DoT, </a:t>
            </a:r>
            <a:r>
              <a:rPr lang="en-AU" dirty="0" err="1"/>
              <a:t>DoQ</a:t>
            </a:r>
            <a:r>
              <a:rPr lang="en-AU" dirty="0"/>
              <a:t> or </a:t>
            </a:r>
            <a:r>
              <a:rPr lang="en-AU" dirty="0" err="1"/>
              <a:t>DoH</a:t>
            </a:r>
            <a:endParaRPr lang="en-AU" dirty="0"/>
          </a:p>
          <a:p>
            <a:r>
              <a:rPr lang="en-AU" dirty="0"/>
              <a:t>But what if we could think about a DNS whose properties change depending on the mode of delivery of responses?</a:t>
            </a:r>
          </a:p>
          <a:p>
            <a:pPr lvl="1"/>
            <a:r>
              <a:rPr lang="en-AU" dirty="0"/>
              <a:t>What if we could work with a zone appears to be DNSSEC-signed when we use </a:t>
            </a:r>
            <a:r>
              <a:rPr lang="en-AU" dirty="0" err="1"/>
              <a:t>resolverless</a:t>
            </a:r>
            <a:r>
              <a:rPr lang="en-AU" dirty="0"/>
              <a:t> </a:t>
            </a:r>
            <a:r>
              <a:rPr lang="en-AU" dirty="0" err="1"/>
              <a:t>DoH</a:t>
            </a:r>
            <a:r>
              <a:rPr lang="en-AU" dirty="0"/>
              <a:t>, but the same zone appears to be unsigned in DNS over UDP?</a:t>
            </a:r>
          </a:p>
          <a:p>
            <a:pPr lvl="2"/>
            <a:r>
              <a:rPr lang="en-AU" dirty="0"/>
              <a:t>i.e. there is a DNSSEC validation path that exists only when it’s chained to a response, but it’s not visible when specifically queried as a sequence of DNS transactions?</a:t>
            </a:r>
          </a:p>
          <a:p>
            <a:r>
              <a:rPr lang="en-AU" dirty="0"/>
              <a:t>Or is this a completely fanciful notion?</a:t>
            </a:r>
          </a:p>
        </p:txBody>
      </p:sp>
    </p:spTree>
    <p:extLst>
      <p:ext uri="{BB962C8B-B14F-4D97-AF65-F5344CB8AC3E}">
        <p14:creationId xmlns:p14="http://schemas.microsoft.com/office/powerpoint/2010/main" val="372048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024EA-A4CB-3B96-1C27-E0B26F90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is all this interesting?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83E4E-EF6B-DA18-AB2F-27E1A9C26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We have spent a huge amount of effort over the last decade trying to make the Internet faster:</a:t>
            </a:r>
          </a:p>
          <a:p>
            <a:pPr lvl="1"/>
            <a:r>
              <a:rPr lang="en-AU" dirty="0"/>
              <a:t>We’ve been deploying CDNs to replicate content and services and bring them closer to users</a:t>
            </a:r>
          </a:p>
          <a:p>
            <a:pPr lvl="1"/>
            <a:r>
              <a:rPr lang="en-AU" dirty="0"/>
              <a:t>We’ve been deploying non-blocking transport protocols (such as QUIC) to exploit parallelism</a:t>
            </a:r>
          </a:p>
          <a:p>
            <a:pPr lvl="1"/>
            <a:r>
              <a:rPr lang="en-AU" dirty="0"/>
              <a:t>We’ve been tuning TCP and network behaviour to create more efficient and faster network transactions</a:t>
            </a:r>
          </a:p>
          <a:p>
            <a:pPr lvl="1"/>
            <a:r>
              <a:rPr lang="en-AU" dirty="0"/>
              <a:t>We’ve been packing more information in the DNS to make service </a:t>
            </a:r>
            <a:r>
              <a:rPr lang="en-AU" dirty="0" err="1"/>
              <a:t>startup</a:t>
            </a:r>
            <a:r>
              <a:rPr lang="en-AU" dirty="0"/>
              <a:t> faster (SVC and HTTPS  records)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8023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024EA-A4CB-3B96-1C27-E0B26F90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is all this interesting?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83E4E-EF6B-DA18-AB2F-27E1A9C26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Yet the DNS is still:</a:t>
            </a:r>
          </a:p>
          <a:p>
            <a:pPr lvl="1"/>
            <a:r>
              <a:rPr lang="en-AU" dirty="0"/>
              <a:t>A massive time penalty</a:t>
            </a:r>
          </a:p>
          <a:p>
            <a:pPr lvl="1"/>
            <a:r>
              <a:rPr lang="en-AU" dirty="0"/>
              <a:t>A significant privacy leak</a:t>
            </a:r>
          </a:p>
          <a:p>
            <a:pPr lvl="1"/>
            <a:r>
              <a:rPr lang="en-AU" dirty="0"/>
              <a:t>A consistent source of failure</a:t>
            </a:r>
          </a:p>
          <a:p>
            <a:r>
              <a:rPr lang="en-AU" dirty="0" err="1"/>
              <a:t>Resolverless</a:t>
            </a:r>
            <a:r>
              <a:rPr lang="en-AU" dirty="0"/>
              <a:t> DNS won’t fix all the DNS all at once</a:t>
            </a:r>
          </a:p>
          <a:p>
            <a:pPr lvl="1"/>
            <a:r>
              <a:rPr lang="en-AU" dirty="0"/>
              <a:t>But it can hand a significant amount of control over application and service quality back to these HTTPS-based applications and services</a:t>
            </a:r>
          </a:p>
          <a:p>
            <a:pPr lvl="1"/>
            <a:r>
              <a:rPr lang="en-AU" dirty="0"/>
              <a:t>And it’s a whole lot faster!</a:t>
            </a:r>
          </a:p>
          <a:p>
            <a:r>
              <a:rPr lang="en-AU" dirty="0"/>
              <a:t>And for those reasons it’s a very interesting step in the possible evolution of the DNS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42371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8CEA8A-814F-0228-6715-DC18AB0816BC}"/>
              </a:ext>
            </a:extLst>
          </p:cNvPr>
          <p:cNvSpPr txBox="1"/>
          <p:nvPr/>
        </p:nvSpPr>
        <p:spPr>
          <a:xfrm>
            <a:off x="4894143" y="3195146"/>
            <a:ext cx="2894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2635055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730761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4171007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1395072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4372139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1658124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70C0"/>
                </a:solidFill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23378" y="4461475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6013952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FF0000"/>
                </a:solidFill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4494763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096000" y="6062732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6105435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900945"/>
            <a:ext cx="6232635" cy="120790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B8B825-8273-6260-2FC1-AC35638D8256}"/>
              </a:ext>
            </a:extLst>
          </p:cNvPr>
          <p:cNvGrpSpPr/>
          <p:nvPr/>
        </p:nvGrpSpPr>
        <p:grpSpPr>
          <a:xfrm>
            <a:off x="539591" y="3504947"/>
            <a:ext cx="10599683" cy="1810271"/>
            <a:chOff x="539591" y="3033002"/>
            <a:chExt cx="10599683" cy="1810271"/>
          </a:xfrm>
        </p:grpSpPr>
        <p:sp>
          <p:nvSpPr>
            <p:cNvPr id="29" name="Arc 28">
              <a:extLst>
                <a:ext uri="{FF2B5EF4-FFF2-40B4-BE49-F238E27FC236}">
                  <a16:creationId xmlns:a16="http://schemas.microsoft.com/office/drawing/2014/main" id="{9DB0C7A1-3D9E-146F-7AAE-24F4D18C0D2D}"/>
                </a:ext>
              </a:extLst>
            </p:cNvPr>
            <p:cNvSpPr/>
            <p:nvPr/>
          </p:nvSpPr>
          <p:spPr>
            <a:xfrm>
              <a:off x="539591" y="3034016"/>
              <a:ext cx="10594427" cy="1809257"/>
            </a:xfrm>
            <a:prstGeom prst="arc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7651389F-02D2-97C3-2D94-A0918723CF33}"/>
                </a:ext>
              </a:extLst>
            </p:cNvPr>
            <p:cNvSpPr/>
            <p:nvPr/>
          </p:nvSpPr>
          <p:spPr>
            <a:xfrm flipH="1">
              <a:off x="544847" y="3033002"/>
              <a:ext cx="10594427" cy="1809257"/>
            </a:xfrm>
            <a:prstGeom prst="arc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07A3095-5A27-8DD8-1CDC-8BF06C5D66E7}"/>
              </a:ext>
            </a:extLst>
          </p:cNvPr>
          <p:cNvSpPr txBox="1"/>
          <p:nvPr/>
        </p:nvSpPr>
        <p:spPr>
          <a:xfrm>
            <a:off x="8869060" y="382491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7030A0"/>
                </a:solidFill>
              </a:rPr>
              <a:t>ISP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B6F4229-BB90-5DD2-FE32-027019410623}"/>
              </a:ext>
            </a:extLst>
          </p:cNvPr>
          <p:cNvGrpSpPr/>
          <p:nvPr/>
        </p:nvGrpSpPr>
        <p:grpSpPr>
          <a:xfrm>
            <a:off x="510839" y="5287382"/>
            <a:ext cx="10599683" cy="1810271"/>
            <a:chOff x="539591" y="3033002"/>
            <a:chExt cx="10599683" cy="1810271"/>
          </a:xfrm>
        </p:grpSpPr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4A8538C3-6551-2B9F-AFBE-A0C2F4DE1784}"/>
                </a:ext>
              </a:extLst>
            </p:cNvPr>
            <p:cNvSpPr/>
            <p:nvPr/>
          </p:nvSpPr>
          <p:spPr>
            <a:xfrm>
              <a:off x="539591" y="3034016"/>
              <a:ext cx="10594427" cy="1809257"/>
            </a:xfrm>
            <a:prstGeom prst="arc">
              <a:avLst/>
            </a:prstGeom>
            <a:ln w="571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6E1CE2E8-6AB9-4118-1C49-F4DA537A0CE5}"/>
                </a:ext>
              </a:extLst>
            </p:cNvPr>
            <p:cNvSpPr/>
            <p:nvPr/>
          </p:nvSpPr>
          <p:spPr>
            <a:xfrm flipH="1">
              <a:off x="544847" y="3033002"/>
              <a:ext cx="10594427" cy="1809257"/>
            </a:xfrm>
            <a:prstGeom prst="arc">
              <a:avLst/>
            </a:prstGeom>
            <a:ln w="571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395C46A7-ECB4-06E8-D54B-4AD34CF798F3}"/>
              </a:ext>
            </a:extLst>
          </p:cNvPr>
          <p:cNvSpPr txBox="1"/>
          <p:nvPr/>
        </p:nvSpPr>
        <p:spPr>
          <a:xfrm>
            <a:off x="7014081" y="5591159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</a:rPr>
              <a:t>Client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277F018E-1365-4995-818F-2301826E2408}"/>
              </a:ext>
            </a:extLst>
          </p:cNvPr>
          <p:cNvSpPr/>
          <p:nvPr/>
        </p:nvSpPr>
        <p:spPr>
          <a:xfrm>
            <a:off x="4382732" y="4917821"/>
            <a:ext cx="336413" cy="788276"/>
          </a:xfrm>
          <a:custGeom>
            <a:avLst/>
            <a:gdLst>
              <a:gd name="connsiteX0" fmla="*/ 147227 w 336413"/>
              <a:gd name="connsiteY0" fmla="*/ 788276 h 788276"/>
              <a:gd name="connsiteX1" fmla="*/ 126206 w 336413"/>
              <a:gd name="connsiteY1" fmla="*/ 147145 h 788276"/>
              <a:gd name="connsiteX2" fmla="*/ 126206 w 336413"/>
              <a:gd name="connsiteY2" fmla="*/ 31531 h 788276"/>
              <a:gd name="connsiteX3" fmla="*/ 82 w 336413"/>
              <a:gd name="connsiteY3" fmla="*/ 231227 h 788276"/>
              <a:gd name="connsiteX4" fmla="*/ 147227 w 336413"/>
              <a:gd name="connsiteY4" fmla="*/ 0 h 788276"/>
              <a:gd name="connsiteX5" fmla="*/ 336413 w 336413"/>
              <a:gd name="connsiteY5" fmla="*/ 231227 h 78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413" h="788276">
                <a:moveTo>
                  <a:pt x="147227" y="788276"/>
                </a:moveTo>
                <a:cubicBezTo>
                  <a:pt x="138468" y="530772"/>
                  <a:pt x="129709" y="273269"/>
                  <a:pt x="126206" y="147145"/>
                </a:cubicBezTo>
                <a:cubicBezTo>
                  <a:pt x="122703" y="21021"/>
                  <a:pt x="147227" y="17517"/>
                  <a:pt x="126206" y="31531"/>
                </a:cubicBezTo>
                <a:cubicBezTo>
                  <a:pt x="105185" y="45545"/>
                  <a:pt x="-3421" y="236482"/>
                  <a:pt x="82" y="231227"/>
                </a:cubicBezTo>
                <a:cubicBezTo>
                  <a:pt x="3585" y="225972"/>
                  <a:pt x="91172" y="0"/>
                  <a:pt x="147227" y="0"/>
                </a:cubicBezTo>
                <a:cubicBezTo>
                  <a:pt x="203282" y="0"/>
                  <a:pt x="269847" y="115613"/>
                  <a:pt x="336413" y="23122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B65DDB3-B5C4-7D8C-525D-29DB239ED098}"/>
              </a:ext>
            </a:extLst>
          </p:cNvPr>
          <p:cNvSpPr/>
          <p:nvPr/>
        </p:nvSpPr>
        <p:spPr>
          <a:xfrm>
            <a:off x="3803506" y="2427903"/>
            <a:ext cx="1240441" cy="849336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03B2CF-947F-8EF7-37C4-B2D722B9CD6C}"/>
              </a:ext>
            </a:extLst>
          </p:cNvPr>
          <p:cNvSpPr txBox="1"/>
          <p:nvPr/>
        </p:nvSpPr>
        <p:spPr>
          <a:xfrm>
            <a:off x="4003461" y="2640396"/>
            <a:ext cx="819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solidFill>
                  <a:srgbClr val="0070C0"/>
                </a:solidFill>
                <a:latin typeface="Max's Handwritin" pitchFamily="2" charset="0"/>
              </a:rPr>
              <a:t>Internet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E07BC8E-6542-A66D-20A0-9E174C2B8122}"/>
              </a:ext>
            </a:extLst>
          </p:cNvPr>
          <p:cNvSpPr/>
          <p:nvPr/>
        </p:nvSpPr>
        <p:spPr>
          <a:xfrm>
            <a:off x="4247481" y="2113682"/>
            <a:ext cx="280274" cy="2074860"/>
          </a:xfrm>
          <a:custGeom>
            <a:avLst/>
            <a:gdLst>
              <a:gd name="connsiteX0" fmla="*/ 221280 w 280274"/>
              <a:gd name="connsiteY0" fmla="*/ 2074860 h 2074860"/>
              <a:gd name="connsiteX1" fmla="*/ 213906 w 280274"/>
              <a:gd name="connsiteY1" fmla="*/ 1521795 h 2074860"/>
              <a:gd name="connsiteX2" fmla="*/ 147538 w 280274"/>
              <a:gd name="connsiteY2" fmla="*/ 894989 h 2074860"/>
              <a:gd name="connsiteX3" fmla="*/ 154913 w 280274"/>
              <a:gd name="connsiteY3" fmla="*/ 415666 h 2074860"/>
              <a:gd name="connsiteX4" fmla="*/ 140164 w 280274"/>
              <a:gd name="connsiteY4" fmla="*/ 10086 h 2074860"/>
              <a:gd name="connsiteX5" fmla="*/ 54 w 280274"/>
              <a:gd name="connsiteY5" fmla="*/ 113324 h 2074860"/>
              <a:gd name="connsiteX6" fmla="*/ 125416 w 280274"/>
              <a:gd name="connsiteY6" fmla="*/ 2712 h 2074860"/>
              <a:gd name="connsiteX7" fmla="*/ 280274 w 280274"/>
              <a:gd name="connsiteY7" fmla="*/ 76453 h 20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274" h="2074860">
                <a:moveTo>
                  <a:pt x="221280" y="2074860"/>
                </a:moveTo>
                <a:cubicBezTo>
                  <a:pt x="223738" y="1896650"/>
                  <a:pt x="226196" y="1718440"/>
                  <a:pt x="213906" y="1521795"/>
                </a:cubicBezTo>
                <a:cubicBezTo>
                  <a:pt x="201616" y="1325150"/>
                  <a:pt x="157370" y="1079344"/>
                  <a:pt x="147538" y="894989"/>
                </a:cubicBezTo>
                <a:cubicBezTo>
                  <a:pt x="137706" y="710634"/>
                  <a:pt x="156142" y="563150"/>
                  <a:pt x="154913" y="415666"/>
                </a:cubicBezTo>
                <a:cubicBezTo>
                  <a:pt x="153684" y="268182"/>
                  <a:pt x="165974" y="60476"/>
                  <a:pt x="140164" y="10086"/>
                </a:cubicBezTo>
                <a:cubicBezTo>
                  <a:pt x="114354" y="-40304"/>
                  <a:pt x="2512" y="114553"/>
                  <a:pt x="54" y="113324"/>
                </a:cubicBezTo>
                <a:cubicBezTo>
                  <a:pt x="-2404" y="112095"/>
                  <a:pt x="78713" y="8857"/>
                  <a:pt x="125416" y="2712"/>
                </a:cubicBezTo>
                <a:cubicBezTo>
                  <a:pt x="172119" y="-3433"/>
                  <a:pt x="226196" y="36510"/>
                  <a:pt x="280274" y="764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831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E0E01-480A-86D7-8E81-B177E96FF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85BC2-D75F-6239-3F3B-57D28F008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DNS Speed – the DNS can be exceptionally slow, and the interaction with resolver caches makes resolution unpredictable</a:t>
            </a:r>
          </a:p>
          <a:p>
            <a:r>
              <a:rPr lang="en-AU" dirty="0"/>
              <a:t>DNS Filtering – the DNS is a convenient control point for content management</a:t>
            </a:r>
          </a:p>
          <a:p>
            <a:r>
              <a:rPr lang="en-AU" dirty="0"/>
              <a:t>DNS </a:t>
            </a:r>
            <a:r>
              <a:rPr lang="en-AU" dirty="0" err="1"/>
              <a:t>MetaData</a:t>
            </a:r>
            <a:r>
              <a:rPr lang="en-AU" dirty="0"/>
              <a:t> collection – the DNS is a real time window on user behaviour</a:t>
            </a:r>
          </a:p>
          <a:p>
            <a:pPr lvl="1"/>
            <a:r>
              <a:rPr lang="en-AU" dirty="0"/>
              <a:t>This can be performed at the recursive resolver, or by a third party on the path between the stub resolver and the recursive resolver</a:t>
            </a:r>
          </a:p>
          <a:p>
            <a:r>
              <a:rPr lang="en-AU" dirty="0"/>
              <a:t>DNS as Search – NXDOMAIN rewriting</a:t>
            </a:r>
          </a:p>
        </p:txBody>
      </p:sp>
    </p:spTree>
    <p:extLst>
      <p:ext uri="{BB962C8B-B14F-4D97-AF65-F5344CB8AC3E}">
        <p14:creationId xmlns:p14="http://schemas.microsoft.com/office/powerpoint/2010/main" val="384038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DE160-9769-8ABA-4CDA-5CC2A938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81B-D2F0-8714-CA08-5E84F5709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5FC9A1-173A-1D39-ACF3-3B613237D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725"/>
            <a:ext cx="12192000" cy="617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47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DAED9-447C-5DA4-72FD-DBEC3B410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3FB5A-35E4-DF4C-BA77-4891F0FE4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/>
              <a:t>Browser vendors were simplifying the UI and combined the navigation and search input boxes to a single window</a:t>
            </a:r>
          </a:p>
          <a:p>
            <a:r>
              <a:rPr lang="en-AU" dirty="0"/>
              <a:t>This resulted in a significant level of cross leakage between DNS and search</a:t>
            </a:r>
          </a:p>
          <a:p>
            <a:r>
              <a:rPr lang="en-AU" dirty="0"/>
              <a:t>Some DNS resolver operators saw an opportunity to gather revenue by re-directing NXDOMAIN to search</a:t>
            </a:r>
          </a:p>
          <a:p>
            <a:r>
              <a:rPr lang="en-AU" dirty="0"/>
              <a:t>Google responded quickly with a large scale open DNS service that provided absolute integrity of responses, and supported DNSSEC validation to back this up</a:t>
            </a:r>
          </a:p>
          <a:p>
            <a:r>
              <a:rPr lang="en-AU" dirty="0"/>
              <a:t>Google’s DNS service rapidly gathered momentum, particularly in the enterprise sector</a:t>
            </a:r>
          </a:p>
        </p:txBody>
      </p:sp>
    </p:spTree>
    <p:extLst>
      <p:ext uri="{BB962C8B-B14F-4D97-AF65-F5344CB8AC3E}">
        <p14:creationId xmlns:p14="http://schemas.microsoft.com/office/powerpoint/2010/main" val="247637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255"/>
            <a:ext cx="10515600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730761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3477834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1395072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3678966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1658124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70C0"/>
                </a:solidFill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45500" y="3768302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Open 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6013952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FF0000"/>
                </a:solidFill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3801590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096000" y="6062732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6105435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207772"/>
            <a:ext cx="6232635" cy="120790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B8B825-8273-6260-2FC1-AC35638D8256}"/>
              </a:ext>
            </a:extLst>
          </p:cNvPr>
          <p:cNvGrpSpPr/>
          <p:nvPr/>
        </p:nvGrpSpPr>
        <p:grpSpPr>
          <a:xfrm>
            <a:off x="494488" y="5083294"/>
            <a:ext cx="10599683" cy="1810271"/>
            <a:chOff x="539591" y="3033002"/>
            <a:chExt cx="10599683" cy="1810271"/>
          </a:xfrm>
        </p:grpSpPr>
        <p:sp>
          <p:nvSpPr>
            <p:cNvPr id="29" name="Arc 28">
              <a:extLst>
                <a:ext uri="{FF2B5EF4-FFF2-40B4-BE49-F238E27FC236}">
                  <a16:creationId xmlns:a16="http://schemas.microsoft.com/office/drawing/2014/main" id="{9DB0C7A1-3D9E-146F-7AAE-24F4D18C0D2D}"/>
                </a:ext>
              </a:extLst>
            </p:cNvPr>
            <p:cNvSpPr/>
            <p:nvPr/>
          </p:nvSpPr>
          <p:spPr>
            <a:xfrm>
              <a:off x="539591" y="3034016"/>
              <a:ext cx="10594427" cy="1809257"/>
            </a:xfrm>
            <a:prstGeom prst="arc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7651389F-02D2-97C3-2D94-A0918723CF33}"/>
                </a:ext>
              </a:extLst>
            </p:cNvPr>
            <p:cNvSpPr/>
            <p:nvPr/>
          </p:nvSpPr>
          <p:spPr>
            <a:xfrm flipH="1">
              <a:off x="544847" y="3033002"/>
              <a:ext cx="10594427" cy="1809257"/>
            </a:xfrm>
            <a:prstGeom prst="arc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07A3095-5A27-8DD8-1CDC-8BF06C5D66E7}"/>
              </a:ext>
            </a:extLst>
          </p:cNvPr>
          <p:cNvSpPr txBox="1"/>
          <p:nvPr/>
        </p:nvSpPr>
        <p:spPr>
          <a:xfrm>
            <a:off x="9473743" y="494262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7030A0"/>
                </a:solidFill>
              </a:rPr>
              <a:t>ISP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B6F4229-BB90-5DD2-FE32-027019410623}"/>
              </a:ext>
            </a:extLst>
          </p:cNvPr>
          <p:cNvGrpSpPr/>
          <p:nvPr/>
        </p:nvGrpSpPr>
        <p:grpSpPr>
          <a:xfrm>
            <a:off x="510839" y="5287382"/>
            <a:ext cx="10599683" cy="1810271"/>
            <a:chOff x="539591" y="3033002"/>
            <a:chExt cx="10599683" cy="1810271"/>
          </a:xfrm>
        </p:grpSpPr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4A8538C3-6551-2B9F-AFBE-A0C2F4DE1784}"/>
                </a:ext>
              </a:extLst>
            </p:cNvPr>
            <p:cNvSpPr/>
            <p:nvPr/>
          </p:nvSpPr>
          <p:spPr>
            <a:xfrm>
              <a:off x="539591" y="3034016"/>
              <a:ext cx="10594427" cy="1809257"/>
            </a:xfrm>
            <a:prstGeom prst="arc">
              <a:avLst/>
            </a:prstGeom>
            <a:ln w="571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6E1CE2E8-6AB9-4118-1C49-F4DA537A0CE5}"/>
                </a:ext>
              </a:extLst>
            </p:cNvPr>
            <p:cNvSpPr/>
            <p:nvPr/>
          </p:nvSpPr>
          <p:spPr>
            <a:xfrm flipH="1">
              <a:off x="544847" y="3033002"/>
              <a:ext cx="10594427" cy="1809257"/>
            </a:xfrm>
            <a:prstGeom prst="arc">
              <a:avLst/>
            </a:prstGeom>
            <a:ln w="571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395C46A7-ECB4-06E8-D54B-4AD34CF798F3}"/>
              </a:ext>
            </a:extLst>
          </p:cNvPr>
          <p:cNvSpPr txBox="1"/>
          <p:nvPr/>
        </p:nvSpPr>
        <p:spPr>
          <a:xfrm>
            <a:off x="7014081" y="5591159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</a:rPr>
              <a:t>Client</a:t>
            </a: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B65DDB3-B5C4-7D8C-525D-29DB239ED098}"/>
              </a:ext>
            </a:extLst>
          </p:cNvPr>
          <p:cNvSpPr/>
          <p:nvPr/>
        </p:nvSpPr>
        <p:spPr>
          <a:xfrm>
            <a:off x="3803506" y="2324667"/>
            <a:ext cx="1240441" cy="849336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E07BC8E-6542-A66D-20A0-9E174C2B8122}"/>
              </a:ext>
            </a:extLst>
          </p:cNvPr>
          <p:cNvSpPr/>
          <p:nvPr/>
        </p:nvSpPr>
        <p:spPr>
          <a:xfrm>
            <a:off x="4247481" y="2113682"/>
            <a:ext cx="280274" cy="1389794"/>
          </a:xfrm>
          <a:custGeom>
            <a:avLst/>
            <a:gdLst>
              <a:gd name="connsiteX0" fmla="*/ 221280 w 280274"/>
              <a:gd name="connsiteY0" fmla="*/ 2074860 h 2074860"/>
              <a:gd name="connsiteX1" fmla="*/ 213906 w 280274"/>
              <a:gd name="connsiteY1" fmla="*/ 1521795 h 2074860"/>
              <a:gd name="connsiteX2" fmla="*/ 147538 w 280274"/>
              <a:gd name="connsiteY2" fmla="*/ 894989 h 2074860"/>
              <a:gd name="connsiteX3" fmla="*/ 154913 w 280274"/>
              <a:gd name="connsiteY3" fmla="*/ 415666 h 2074860"/>
              <a:gd name="connsiteX4" fmla="*/ 140164 w 280274"/>
              <a:gd name="connsiteY4" fmla="*/ 10086 h 2074860"/>
              <a:gd name="connsiteX5" fmla="*/ 54 w 280274"/>
              <a:gd name="connsiteY5" fmla="*/ 113324 h 2074860"/>
              <a:gd name="connsiteX6" fmla="*/ 125416 w 280274"/>
              <a:gd name="connsiteY6" fmla="*/ 2712 h 2074860"/>
              <a:gd name="connsiteX7" fmla="*/ 280274 w 280274"/>
              <a:gd name="connsiteY7" fmla="*/ 76453 h 207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274" h="2074860">
                <a:moveTo>
                  <a:pt x="221280" y="2074860"/>
                </a:moveTo>
                <a:cubicBezTo>
                  <a:pt x="223738" y="1896650"/>
                  <a:pt x="226196" y="1718440"/>
                  <a:pt x="213906" y="1521795"/>
                </a:cubicBezTo>
                <a:cubicBezTo>
                  <a:pt x="201616" y="1325150"/>
                  <a:pt x="157370" y="1079344"/>
                  <a:pt x="147538" y="894989"/>
                </a:cubicBezTo>
                <a:cubicBezTo>
                  <a:pt x="137706" y="710634"/>
                  <a:pt x="156142" y="563150"/>
                  <a:pt x="154913" y="415666"/>
                </a:cubicBezTo>
                <a:cubicBezTo>
                  <a:pt x="153684" y="268182"/>
                  <a:pt x="165974" y="60476"/>
                  <a:pt x="140164" y="10086"/>
                </a:cubicBezTo>
                <a:cubicBezTo>
                  <a:pt x="114354" y="-40304"/>
                  <a:pt x="2512" y="114553"/>
                  <a:pt x="54" y="113324"/>
                </a:cubicBezTo>
                <a:cubicBezTo>
                  <a:pt x="-2404" y="112095"/>
                  <a:pt x="78713" y="8857"/>
                  <a:pt x="125416" y="2712"/>
                </a:cubicBezTo>
                <a:cubicBezTo>
                  <a:pt x="172119" y="-3433"/>
                  <a:pt x="226196" y="36510"/>
                  <a:pt x="280274" y="764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03B2CF-947F-8EF7-37C4-B2D722B9CD6C}"/>
              </a:ext>
            </a:extLst>
          </p:cNvPr>
          <p:cNvSpPr txBox="1"/>
          <p:nvPr/>
        </p:nvSpPr>
        <p:spPr>
          <a:xfrm>
            <a:off x="4003461" y="2500287"/>
            <a:ext cx="81945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2000" dirty="0">
                <a:solidFill>
                  <a:srgbClr val="0070C0"/>
                </a:solidFill>
                <a:latin typeface="Max's Handwritin" pitchFamily="2" charset="0"/>
              </a:rPr>
              <a:t>Internet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9C14A7DD-6502-F74E-6240-76FD5A35EF80}"/>
              </a:ext>
            </a:extLst>
          </p:cNvPr>
          <p:cNvSpPr/>
          <p:nvPr/>
        </p:nvSpPr>
        <p:spPr>
          <a:xfrm>
            <a:off x="3907534" y="4210504"/>
            <a:ext cx="1240441" cy="849336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D5CA5E2-123B-E7A5-CFB5-F4E94C2B2C06}"/>
              </a:ext>
            </a:extLst>
          </p:cNvPr>
          <p:cNvSpPr/>
          <p:nvPr/>
        </p:nvSpPr>
        <p:spPr>
          <a:xfrm>
            <a:off x="4460952" y="4092656"/>
            <a:ext cx="192164" cy="1651841"/>
          </a:xfrm>
          <a:custGeom>
            <a:avLst/>
            <a:gdLst>
              <a:gd name="connsiteX0" fmla="*/ 170042 w 192164"/>
              <a:gd name="connsiteY0" fmla="*/ 1651841 h 1651841"/>
              <a:gd name="connsiteX1" fmla="*/ 133171 w 192164"/>
              <a:gd name="connsiteY1" fmla="*/ 958667 h 1651841"/>
              <a:gd name="connsiteX2" fmla="*/ 52054 w 192164"/>
              <a:gd name="connsiteY2" fmla="*/ 59015 h 1651841"/>
              <a:gd name="connsiteX3" fmla="*/ 435 w 192164"/>
              <a:gd name="connsiteY3" fmla="*/ 110634 h 1651841"/>
              <a:gd name="connsiteX4" fmla="*/ 37306 w 192164"/>
              <a:gd name="connsiteY4" fmla="*/ 21 h 1651841"/>
              <a:gd name="connsiteX5" fmla="*/ 192164 w 192164"/>
              <a:gd name="connsiteY5" fmla="*/ 103260 h 1651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164" h="1651841">
                <a:moveTo>
                  <a:pt x="170042" y="1651841"/>
                </a:moveTo>
                <a:cubicBezTo>
                  <a:pt x="161439" y="1437989"/>
                  <a:pt x="152836" y="1224138"/>
                  <a:pt x="133171" y="958667"/>
                </a:cubicBezTo>
                <a:cubicBezTo>
                  <a:pt x="113506" y="693196"/>
                  <a:pt x="74177" y="200354"/>
                  <a:pt x="52054" y="59015"/>
                </a:cubicBezTo>
                <a:cubicBezTo>
                  <a:pt x="29931" y="-82324"/>
                  <a:pt x="2893" y="120466"/>
                  <a:pt x="435" y="110634"/>
                </a:cubicBezTo>
                <a:cubicBezTo>
                  <a:pt x="-2023" y="100802"/>
                  <a:pt x="5351" y="1250"/>
                  <a:pt x="37306" y="21"/>
                </a:cubicBezTo>
                <a:cubicBezTo>
                  <a:pt x="69261" y="-1208"/>
                  <a:pt x="130712" y="51026"/>
                  <a:pt x="192164" y="10326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D62E867-D2FA-A30F-818A-688857CAC1D1}"/>
              </a:ext>
            </a:extLst>
          </p:cNvPr>
          <p:cNvSpPr txBox="1"/>
          <p:nvPr/>
        </p:nvSpPr>
        <p:spPr>
          <a:xfrm>
            <a:off x="4107489" y="4386124"/>
            <a:ext cx="81945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2000" dirty="0">
                <a:solidFill>
                  <a:srgbClr val="0070C0"/>
                </a:solidFill>
                <a:latin typeface="Max's Handwritin" pitchFamily="2" charset="0"/>
              </a:rPr>
              <a:t>Internet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D17E506-52C2-1414-D71A-05A49AC59A05}"/>
              </a:ext>
            </a:extLst>
          </p:cNvPr>
          <p:cNvSpPr/>
          <p:nvPr/>
        </p:nvSpPr>
        <p:spPr>
          <a:xfrm>
            <a:off x="5212883" y="4527671"/>
            <a:ext cx="1940085" cy="374177"/>
          </a:xfrm>
          <a:custGeom>
            <a:avLst/>
            <a:gdLst>
              <a:gd name="connsiteX0" fmla="*/ 1940085 w 1940085"/>
              <a:gd name="connsiteY0" fmla="*/ 81200 h 374177"/>
              <a:gd name="connsiteX1" fmla="*/ 1114175 w 1940085"/>
              <a:gd name="connsiteY1" fmla="*/ 110697 h 374177"/>
              <a:gd name="connsiteX2" fmla="*/ 89162 w 1940085"/>
              <a:gd name="connsiteY2" fmla="*/ 132819 h 374177"/>
              <a:gd name="connsiteX3" fmla="*/ 354633 w 1940085"/>
              <a:gd name="connsiteY3" fmla="*/ 84 h 374177"/>
              <a:gd name="connsiteX4" fmla="*/ 672 w 1940085"/>
              <a:gd name="connsiteY4" fmla="*/ 154942 h 374177"/>
              <a:gd name="connsiteX5" fmla="*/ 258769 w 1940085"/>
              <a:gd name="connsiteY5" fmla="*/ 354045 h 374177"/>
              <a:gd name="connsiteX6" fmla="*/ 273517 w 1940085"/>
              <a:gd name="connsiteY6" fmla="*/ 354045 h 374177"/>
              <a:gd name="connsiteX7" fmla="*/ 96536 w 1940085"/>
              <a:gd name="connsiteY7" fmla="*/ 236058 h 374177"/>
              <a:gd name="connsiteX8" fmla="*/ 833956 w 1940085"/>
              <a:gd name="connsiteY8" fmla="*/ 206561 h 374177"/>
              <a:gd name="connsiteX9" fmla="*/ 1917962 w 1940085"/>
              <a:gd name="connsiteY9" fmla="*/ 191813 h 374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0085" h="374177">
                <a:moveTo>
                  <a:pt x="1940085" y="81200"/>
                </a:moveTo>
                <a:lnTo>
                  <a:pt x="1114175" y="110697"/>
                </a:lnTo>
                <a:cubicBezTo>
                  <a:pt x="805688" y="119300"/>
                  <a:pt x="215752" y="151255"/>
                  <a:pt x="89162" y="132819"/>
                </a:cubicBezTo>
                <a:cubicBezTo>
                  <a:pt x="-37428" y="114383"/>
                  <a:pt x="369381" y="-3603"/>
                  <a:pt x="354633" y="84"/>
                </a:cubicBezTo>
                <a:cubicBezTo>
                  <a:pt x="339885" y="3771"/>
                  <a:pt x="16649" y="95949"/>
                  <a:pt x="672" y="154942"/>
                </a:cubicBezTo>
                <a:cubicBezTo>
                  <a:pt x="-15305" y="213935"/>
                  <a:pt x="258769" y="354045"/>
                  <a:pt x="258769" y="354045"/>
                </a:cubicBezTo>
                <a:cubicBezTo>
                  <a:pt x="304243" y="387229"/>
                  <a:pt x="300556" y="373710"/>
                  <a:pt x="273517" y="354045"/>
                </a:cubicBezTo>
                <a:cubicBezTo>
                  <a:pt x="246478" y="334381"/>
                  <a:pt x="3130" y="260639"/>
                  <a:pt x="96536" y="236058"/>
                </a:cubicBezTo>
                <a:cubicBezTo>
                  <a:pt x="189942" y="211477"/>
                  <a:pt x="530385" y="213935"/>
                  <a:pt x="833956" y="206561"/>
                </a:cubicBezTo>
                <a:cubicBezTo>
                  <a:pt x="1137527" y="199187"/>
                  <a:pt x="1527744" y="195500"/>
                  <a:pt x="1917962" y="19181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2C03D5-4CD8-250A-EE33-44558AECE52C}"/>
              </a:ext>
            </a:extLst>
          </p:cNvPr>
          <p:cNvSpPr txBox="1"/>
          <p:nvPr/>
        </p:nvSpPr>
        <p:spPr>
          <a:xfrm>
            <a:off x="7222940" y="4456736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538477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A867-EC63-72A3-810A-97B02ACB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557" y="365125"/>
            <a:ext cx="11185634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Use of Resolvers in the Internet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9C778A-0D97-A7EE-3C12-00274902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60" y="1690688"/>
            <a:ext cx="8138895" cy="45989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267C1E-585D-25B6-204B-BCC0C1EA1023}"/>
              </a:ext>
            </a:extLst>
          </p:cNvPr>
          <p:cNvSpPr txBox="1"/>
          <p:nvPr/>
        </p:nvSpPr>
        <p:spPr>
          <a:xfrm>
            <a:off x="8418786" y="2275326"/>
            <a:ext cx="3447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</a:rPr>
              <a:t>68% of users direct their DNS queries to the ISP-operated recursive resolvers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B1629-4C26-94AC-79B1-559115164A7F}"/>
              </a:ext>
            </a:extLst>
          </p:cNvPr>
          <p:cNvSpPr txBox="1"/>
          <p:nvPr/>
        </p:nvSpPr>
        <p:spPr>
          <a:xfrm>
            <a:off x="8418786" y="4172444"/>
            <a:ext cx="3447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</a:rPr>
              <a:t>25% of users direct their DNS queries to Google’s public DNS service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932619-5FA0-5B29-5E86-5C55254478E2}"/>
              </a:ext>
            </a:extLst>
          </p:cNvPr>
          <p:cNvSpPr txBox="1"/>
          <p:nvPr/>
        </p:nvSpPr>
        <p:spPr>
          <a:xfrm>
            <a:off x="8418786" y="5095774"/>
            <a:ext cx="3447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65000"/>
                  </a:schemeClr>
                </a:solidFill>
              </a:rPr>
              <a:t>20% of users direct their DNS queries in in-country DNS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FCAA2EEB-B553-F0E4-67A0-F583C329DD22}"/>
              </a:ext>
            </a:extLst>
          </p:cNvPr>
          <p:cNvSpPr/>
          <p:nvPr/>
        </p:nvSpPr>
        <p:spPr>
          <a:xfrm>
            <a:off x="8239184" y="4498428"/>
            <a:ext cx="295216" cy="307501"/>
          </a:xfrm>
          <a:custGeom>
            <a:avLst/>
            <a:gdLst>
              <a:gd name="connsiteX0" fmla="*/ 232154 w 295216"/>
              <a:gd name="connsiteY0" fmla="*/ 10510 h 307501"/>
              <a:gd name="connsiteX1" fmla="*/ 179602 w 295216"/>
              <a:gd name="connsiteY1" fmla="*/ 94593 h 307501"/>
              <a:gd name="connsiteX2" fmla="*/ 32457 w 295216"/>
              <a:gd name="connsiteY2" fmla="*/ 273269 h 307501"/>
              <a:gd name="connsiteX3" fmla="*/ 53478 w 295216"/>
              <a:gd name="connsiteY3" fmla="*/ 0 h 307501"/>
              <a:gd name="connsiteX4" fmla="*/ 11437 w 295216"/>
              <a:gd name="connsiteY4" fmla="*/ 273269 h 307501"/>
              <a:gd name="connsiteX5" fmla="*/ 295216 w 295216"/>
              <a:gd name="connsiteY5" fmla="*/ 294289 h 30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5216" h="307501">
                <a:moveTo>
                  <a:pt x="232154" y="10510"/>
                </a:moveTo>
                <a:cubicBezTo>
                  <a:pt x="222519" y="30655"/>
                  <a:pt x="212885" y="50800"/>
                  <a:pt x="179602" y="94593"/>
                </a:cubicBezTo>
                <a:cubicBezTo>
                  <a:pt x="146319" y="138386"/>
                  <a:pt x="53478" y="289035"/>
                  <a:pt x="32457" y="273269"/>
                </a:cubicBezTo>
                <a:cubicBezTo>
                  <a:pt x="11436" y="257503"/>
                  <a:pt x="56981" y="0"/>
                  <a:pt x="53478" y="0"/>
                </a:cubicBezTo>
                <a:cubicBezTo>
                  <a:pt x="49975" y="0"/>
                  <a:pt x="-28853" y="224221"/>
                  <a:pt x="11437" y="273269"/>
                </a:cubicBezTo>
                <a:cubicBezTo>
                  <a:pt x="51727" y="322317"/>
                  <a:pt x="173471" y="308303"/>
                  <a:pt x="295216" y="29428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7FD912-A475-79E4-DBFF-88A025AA93A9}"/>
              </a:ext>
            </a:extLst>
          </p:cNvPr>
          <p:cNvSpPr txBox="1"/>
          <p:nvPr/>
        </p:nvSpPr>
        <p:spPr>
          <a:xfrm>
            <a:off x="8370849" y="6123543"/>
            <a:ext cx="34048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stats.labs.apnic.net</a:t>
            </a:r>
            <a:r>
              <a:rPr lang="en-AU" dirty="0"/>
              <a:t>/</a:t>
            </a:r>
            <a:r>
              <a:rPr lang="en-AU" dirty="0" err="1"/>
              <a:t>rvrs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1247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D9780-9AD9-9EC6-092F-D09D609C5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11BFE-93B6-4BC2-CE04-079A2D933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DNS queries use unencrypted UDP</a:t>
            </a:r>
          </a:p>
          <a:p>
            <a:pPr lvl="1"/>
            <a:r>
              <a:rPr lang="en-AU" dirty="0"/>
              <a:t>Which itself is a huge DOS issue</a:t>
            </a:r>
          </a:p>
          <a:p>
            <a:r>
              <a:rPr lang="en-AU" dirty="0"/>
              <a:t>Combining this with a transit across the public Internet between the stub and open recursive resolver exposes further issues:</a:t>
            </a:r>
          </a:p>
          <a:p>
            <a:pPr lvl="1"/>
            <a:r>
              <a:rPr lang="en-AU" dirty="0"/>
              <a:t>The potential for third party monitoring, interception and substitution</a:t>
            </a:r>
          </a:p>
          <a:p>
            <a:pPr lvl="1"/>
            <a:r>
              <a:rPr lang="en-AU" dirty="0"/>
              <a:t>Loss of locational accuracy if the DNS is used to perform content steering for CDNs</a:t>
            </a:r>
          </a:p>
          <a:p>
            <a:pPr lvl="1"/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38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4698</TotalTime>
  <Words>1924</Words>
  <Application>Microsoft Macintosh PowerPoint</Application>
  <PresentationFormat>Widescreen</PresentationFormat>
  <Paragraphs>197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AhnbergHand</vt:lpstr>
      <vt:lpstr>Arial</vt:lpstr>
      <vt:lpstr>Calibri</vt:lpstr>
      <vt:lpstr>Calibri Light</vt:lpstr>
      <vt:lpstr>Courier</vt:lpstr>
      <vt:lpstr>Max's Handwritin</vt:lpstr>
      <vt:lpstr>Powderfinger Type</vt:lpstr>
      <vt:lpstr>Powderfinger-Type</vt:lpstr>
      <vt:lpstr>Office Theme</vt:lpstr>
      <vt:lpstr>The Path to Resolverless DNS</vt:lpstr>
      <vt:lpstr>DNS System Architecture</vt:lpstr>
      <vt:lpstr>DNS System Architecture</vt:lpstr>
      <vt:lpstr>Issues</vt:lpstr>
      <vt:lpstr>PowerPoint Presentation</vt:lpstr>
      <vt:lpstr>Background</vt:lpstr>
      <vt:lpstr>DNS System Architecture</vt:lpstr>
      <vt:lpstr>Use of Resolvers in the Internet</vt:lpstr>
      <vt:lpstr>But…</vt:lpstr>
      <vt:lpstr>DNS Privacy</vt:lpstr>
      <vt:lpstr>DoT/DoQ/DoH properties</vt:lpstr>
      <vt:lpstr>Why DoH in particular?</vt:lpstr>
      <vt:lpstr>Why DoH?</vt:lpstr>
      <vt:lpstr>“Server Push”?</vt:lpstr>
      <vt:lpstr>But in DoH this means…</vt:lpstr>
      <vt:lpstr>What about HTTP/3?</vt:lpstr>
      <vt:lpstr>So this means…</vt:lpstr>
      <vt:lpstr>But …</vt:lpstr>
      <vt:lpstr>DNSSEC-Validated DNS data</vt:lpstr>
      <vt:lpstr>What if the DNS response is unsigned?</vt:lpstr>
      <vt:lpstr>What can we say about Resolverless DNS?</vt:lpstr>
      <vt:lpstr>What about unsigned DNS data?</vt:lpstr>
      <vt:lpstr>Where is this leading?</vt:lpstr>
      <vt:lpstr>Is there a role for Resolverless DNS?</vt:lpstr>
      <vt:lpstr>What if we could dream?</vt:lpstr>
      <vt:lpstr>Why is all this interesting?</vt:lpstr>
      <vt:lpstr>Why is all this interesting?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DNS Resolver Landscape</dc:title>
  <dc:creator>Geoff Huston</dc:creator>
  <cp:lastModifiedBy>Geoff Huston</cp:lastModifiedBy>
  <cp:revision>6</cp:revision>
  <dcterms:created xsi:type="dcterms:W3CDTF">2022-05-08T00:10:25Z</dcterms:created>
  <dcterms:modified xsi:type="dcterms:W3CDTF">2022-05-15T23:06:42Z</dcterms:modified>
</cp:coreProperties>
</file>